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91.jpg" ContentType="image/jpg"/>
  <Override PartName="/ppt/media/image92.jpg" ContentType="image/jpg"/>
  <Override PartName="/ppt/media/image93.jpg" ContentType="image/jpg"/>
  <Override PartName="/ppt/media/image94.jpg" ContentType="image/jpg"/>
  <Override PartName="/ppt/media/image95.jpg" ContentType="image/jpg"/>
  <Override PartName="/ppt/media/image99.jpg" ContentType="image/jpg"/>
  <Override PartName="/ppt/media/image101.jpg" ContentType="image/jpg"/>
  <Override PartName="/ppt/media/image102.jpg" ContentType="image/jpg"/>
  <Override PartName="/ppt/media/image103.jpg" ContentType="image/jpg"/>
  <Override PartName="/ppt/media/image105.jpg" ContentType="image/jp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398" r:id="rId3"/>
    <p:sldId id="341" r:id="rId4"/>
    <p:sldId id="396" r:id="rId5"/>
    <p:sldId id="382" r:id="rId6"/>
    <p:sldId id="380" r:id="rId7"/>
    <p:sldId id="381" r:id="rId8"/>
    <p:sldId id="342" r:id="rId9"/>
    <p:sldId id="343" r:id="rId10"/>
    <p:sldId id="344" r:id="rId11"/>
    <p:sldId id="345" r:id="rId12"/>
    <p:sldId id="346" r:id="rId13"/>
    <p:sldId id="347" r:id="rId14"/>
    <p:sldId id="348" r:id="rId15"/>
    <p:sldId id="349" r:id="rId16"/>
    <p:sldId id="350" r:id="rId17"/>
    <p:sldId id="351" r:id="rId18"/>
    <p:sldId id="352" r:id="rId19"/>
    <p:sldId id="369" r:id="rId20"/>
    <p:sldId id="370" r:id="rId21"/>
    <p:sldId id="371" r:id="rId22"/>
    <p:sldId id="393" r:id="rId23"/>
    <p:sldId id="394" r:id="rId24"/>
    <p:sldId id="395" r:id="rId25"/>
    <p:sldId id="379" r:id="rId26"/>
    <p:sldId id="377" r:id="rId27"/>
    <p:sldId id="378" r:id="rId28"/>
    <p:sldId id="292" r:id="rId29"/>
    <p:sldId id="293" r:id="rId30"/>
    <p:sldId id="392" r:id="rId31"/>
    <p:sldId id="296" r:id="rId32"/>
    <p:sldId id="297" r:id="rId33"/>
    <p:sldId id="298" r:id="rId34"/>
    <p:sldId id="299" r:id="rId35"/>
    <p:sldId id="300" r:id="rId36"/>
    <p:sldId id="315" r:id="rId37"/>
    <p:sldId id="401" r:id="rId38"/>
    <p:sldId id="402" r:id="rId39"/>
    <p:sldId id="266" r:id="rId40"/>
    <p:sldId id="291" r:id="rId41"/>
    <p:sldId id="400" r:id="rId42"/>
    <p:sldId id="389" r:id="rId43"/>
    <p:sldId id="406" r:id="rId44"/>
    <p:sldId id="372" r:id="rId45"/>
    <p:sldId id="316" r:id="rId46"/>
    <p:sldId id="268" r:id="rId47"/>
    <p:sldId id="269" r:id="rId48"/>
    <p:sldId id="270" r:id="rId49"/>
    <p:sldId id="271" r:id="rId50"/>
    <p:sldId id="359" r:id="rId51"/>
    <p:sldId id="360" r:id="rId52"/>
    <p:sldId id="361" r:id="rId53"/>
    <p:sldId id="362" r:id="rId54"/>
    <p:sldId id="363" r:id="rId55"/>
    <p:sldId id="318" r:id="rId56"/>
    <p:sldId id="311" r:id="rId57"/>
    <p:sldId id="312" r:id="rId58"/>
    <p:sldId id="309" r:id="rId59"/>
    <p:sldId id="310" r:id="rId60"/>
    <p:sldId id="407" r:id="rId6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1" autoAdjust="0"/>
    <p:restoredTop sz="92281" autoAdjust="0"/>
  </p:normalViewPr>
  <p:slideViewPr>
    <p:cSldViewPr snapToGrid="0" showGuides="1">
      <p:cViewPr varScale="1">
        <p:scale>
          <a:sx n="101" d="100"/>
          <a:sy n="101" d="100"/>
        </p:scale>
        <p:origin x="510" y="108"/>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EF14B62E-F9C9-49F7-A933-F83E8DA1D563}" type="datetimeFigureOut">
              <a:rPr kumimoji="1" lang="ja-JP" altLang="en-US" smtClean="0"/>
              <a:t>2023/7/12</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74131F29-4033-42AA-BB62-C9CD94A6A461}" type="slidenum">
              <a:rPr kumimoji="1" lang="ja-JP" altLang="en-US" smtClean="0"/>
              <a:t>‹#›</a:t>
            </a:fld>
            <a:endParaRPr kumimoji="1" lang="ja-JP" altLang="en-US"/>
          </a:p>
        </p:txBody>
      </p:sp>
    </p:spTree>
    <p:extLst>
      <p:ext uri="{BB962C8B-B14F-4D97-AF65-F5344CB8AC3E}">
        <p14:creationId xmlns:p14="http://schemas.microsoft.com/office/powerpoint/2010/main" val="2735048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EABC0552-D3AC-48F0-8F89-0A8914A6B848}"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B7B68B-D620-4D6C-B058-29AD99624F54}" type="slidenum">
              <a:rPr kumimoji="1" lang="ja-JP" altLang="en-US" smtClean="0"/>
              <a:t>‹#›</a:t>
            </a:fld>
            <a:endParaRPr kumimoji="1" lang="ja-JP" altLang="en-US"/>
          </a:p>
        </p:txBody>
      </p:sp>
    </p:spTree>
    <p:extLst>
      <p:ext uri="{BB962C8B-B14F-4D97-AF65-F5344CB8AC3E}">
        <p14:creationId xmlns:p14="http://schemas.microsoft.com/office/powerpoint/2010/main" val="3326945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i-maker.jp/nylon-polyamide-5418.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00BB95E-9EAD-4892-9C6F-1EA0A3DB1459}" type="slidenum">
              <a:rPr lang="en-US" altLang="ja-JP" smtClean="0"/>
              <a:pPr/>
              <a:t>14</a:t>
            </a:fld>
            <a:endParaRPr lang="en-US" altLang="ja-JP"/>
          </a:p>
        </p:txBody>
      </p:sp>
      <p:sp>
        <p:nvSpPr>
          <p:cNvPr id="2253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ja-JP" altLang="en-US"/>
              <a:t>「素形材」とは、素材に熱や力が加えられ、形が与えられた部品や部材のことをいいます。具体的な素材としては、金属をはじめ木材、石材、窯材、ゴム、ガラス、プラスチックなどがありますが、最近ではファインセラミックス、複合材料も使われるようになりました。これら素材を素形材に変えるためには、鋳造、鍛造、プレス、粉末冶金などいろいろな材料加工法が使われます。</a:t>
            </a:r>
            <a:br>
              <a:rPr lang="ja-JP" altLang="en-US"/>
            </a:br>
            <a:br>
              <a:rPr lang="ja-JP" altLang="en-US"/>
            </a:br>
            <a:r>
              <a:rPr lang="ja-JP" altLang="en-US"/>
              <a:t>　こうしてできた素形材はそのままか、わずかな機械加工により精密に仕上げて、製品となります。</a:t>
            </a:r>
            <a:br>
              <a:rPr lang="ja-JP" altLang="en-US"/>
            </a:br>
            <a:r>
              <a:rPr lang="ja-JP" altLang="en-US"/>
              <a:t>　また、最近のハイテク素形材の生産には、自動化のほか、コンピューターやロボット技術が駆使されて、我が国の素形材産業はその品質・性能でも、生産量・生産金額でも世界のトップクラスをいくものです。</a:t>
            </a:r>
            <a:br>
              <a:rPr lang="ja-JP" altLang="en-US"/>
            </a:br>
            <a:br>
              <a:rPr lang="ja-JP" altLang="en-US"/>
            </a:br>
            <a:r>
              <a:rPr lang="ja-JP" altLang="en-US"/>
              <a:t>　素形材はその用途によって、強さ、硬さ、延性などの性質のほか、摩耗しにくい、 腐食しにくい、熱に耐える、振動を吸収する、削りやすいなど、いろいろな特徴が要求されるので、その部品へのニーズに応じて、素形材の性質や加工法が選ばれます。</a:t>
            </a:r>
            <a:br>
              <a:rPr lang="ja-JP" altLang="en-US"/>
            </a:br>
            <a:br>
              <a:rPr lang="ja-JP" altLang="en-US"/>
            </a:br>
            <a:r>
              <a:rPr lang="ja-JP" altLang="en-US"/>
              <a:t>　このように素材に加工が施されてできあがる素形材は、はるか紀元前の昔から私たちの生活には欠くことの出来ないものであり、また新しい時代の到来とともに、その可能性には計り知れないものがあります。</a:t>
            </a:r>
            <a:endParaRPr lang="ja-JP" altLang="ja-JP">
              <a:latin typeface="ＭＳ Ｐ明朝" panose="02020600040205080304" pitchFamily="18" charset="-128"/>
            </a:endParaRPr>
          </a:p>
        </p:txBody>
      </p:sp>
    </p:spTree>
    <p:extLst>
      <p:ext uri="{BB962C8B-B14F-4D97-AF65-F5344CB8AC3E}">
        <p14:creationId xmlns:p14="http://schemas.microsoft.com/office/powerpoint/2010/main" val="150547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BCAEBF06-BCEA-4BCE-B65E-9101C9234E84}" type="slidenum">
              <a:rPr lang="en-US" altLang="ja-JP" smtClean="0"/>
              <a:pPr/>
              <a:t>23</a:t>
            </a:fld>
            <a:endParaRPr lang="en-US" altLang="ja-JP"/>
          </a:p>
        </p:txBody>
      </p:sp>
      <p:sp>
        <p:nvSpPr>
          <p:cNvPr id="28365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31724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BCAEBF06-BCEA-4BCE-B65E-9101C9234E84}" type="slidenum">
              <a:rPr lang="en-US" altLang="ja-JP" smtClean="0"/>
              <a:pPr/>
              <a:t>24</a:t>
            </a:fld>
            <a:endParaRPr lang="en-US" altLang="ja-JP"/>
          </a:p>
        </p:txBody>
      </p:sp>
      <p:sp>
        <p:nvSpPr>
          <p:cNvPr id="28365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682685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A23A1F3-8B31-4944-9588-F327A3004210}" type="slidenum">
              <a:rPr lang="en-US" altLang="ja-JP" smtClean="0"/>
              <a:pPr/>
              <a:t>26</a:t>
            </a:fld>
            <a:endParaRPr lang="en-US" altLang="ja-JP"/>
          </a:p>
        </p:txBody>
      </p:sp>
      <p:sp>
        <p:nvSpPr>
          <p:cNvPr id="162819"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943210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8CC3A70-27F3-49B1-884F-49483EFD4DA3}" type="slidenum">
              <a:rPr lang="en-US" altLang="ja-JP" smtClean="0"/>
              <a:pPr/>
              <a:t>27</a:t>
            </a:fld>
            <a:endParaRPr lang="en-US" altLang="ja-JP"/>
          </a:p>
        </p:txBody>
      </p:sp>
      <p:sp>
        <p:nvSpPr>
          <p:cNvPr id="164867"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980660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9FD73D6-CD8F-4A38-8D4C-D5A9E5A12DE6}" type="slidenum">
              <a:rPr lang="en-US" altLang="ja-JP" smtClean="0"/>
              <a:pPr/>
              <a:t>28</a:t>
            </a:fld>
            <a:endParaRPr lang="en-US" altLang="ja-JP"/>
          </a:p>
        </p:txBody>
      </p:sp>
      <p:sp>
        <p:nvSpPr>
          <p:cNvPr id="88067"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291938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F91CFB50-BDAB-4D56-A465-3B3D40A3E9FF}" type="slidenum">
              <a:rPr lang="en-US" altLang="ja-JP" smtClean="0"/>
              <a:pPr/>
              <a:t>29</a:t>
            </a:fld>
            <a:endParaRPr lang="en-US" altLang="ja-JP"/>
          </a:p>
        </p:txBody>
      </p:sp>
      <p:sp>
        <p:nvSpPr>
          <p:cNvPr id="100355"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80631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t>MarkForged</a:t>
            </a:r>
            <a:r>
              <a:rPr lang="ja-JP" altLang="en-US" dirty="0"/>
              <a:t>は、ちょうど</a:t>
            </a:r>
            <a:r>
              <a:rPr lang="en-US" altLang="ja-JP" dirty="0"/>
              <a:t>2</a:t>
            </a:r>
            <a:r>
              <a:rPr lang="ja-JP" altLang="en-US" dirty="0"/>
              <a:t>年前、</a:t>
            </a:r>
            <a:r>
              <a:rPr lang="en-US" altLang="ja-JP" dirty="0"/>
              <a:t>2014</a:t>
            </a:r>
            <a:r>
              <a:rPr lang="ja-JP" altLang="en-US" dirty="0"/>
              <a:t>年の</a:t>
            </a:r>
            <a:r>
              <a:rPr lang="en-US" altLang="ja-JP" dirty="0"/>
              <a:t>1</a:t>
            </a:r>
            <a:r>
              <a:rPr lang="ja-JP" altLang="en-US" dirty="0"/>
              <a:t>月にご紹介したデスクトップタイプの</a:t>
            </a:r>
            <a:r>
              <a:rPr lang="en-US" altLang="ja-JP" dirty="0"/>
              <a:t>3D</a:t>
            </a:r>
            <a:r>
              <a:rPr lang="ja-JP" altLang="en-US" dirty="0"/>
              <a:t>プリンターメーカーだ。炭素繊維を始めガラス繊維、</a:t>
            </a:r>
            <a:r>
              <a:rPr kumimoji="1" lang="ja-JP" altLang="en-US" sz="1200" kern="1200" dirty="0">
                <a:solidFill>
                  <a:schemeClr val="tx1"/>
                </a:solidFill>
                <a:effectLst/>
                <a:latin typeface="+mn-lt"/>
                <a:ea typeface="+mn-ea"/>
                <a:cs typeface="+mn-cs"/>
                <a:hlinkClick r:id="rId3"/>
              </a:rPr>
              <a:t>ナイロン（ポリアミド）</a:t>
            </a:r>
            <a:r>
              <a:rPr lang="ja-JP" altLang="en-US" dirty="0"/>
              <a:t>、ケブラーといった高機能素材の</a:t>
            </a:r>
            <a:r>
              <a:rPr lang="en-US" altLang="ja-JP" dirty="0"/>
              <a:t>3D</a:t>
            </a:r>
            <a:r>
              <a:rPr lang="ja-JP" altLang="en-US" dirty="0"/>
              <a:t>プリンターとして登場したメーカーで、一般的なデスクトップタイプの</a:t>
            </a:r>
            <a:r>
              <a:rPr lang="en-US" altLang="ja-JP" dirty="0"/>
              <a:t>3D</a:t>
            </a:r>
            <a:r>
              <a:rPr lang="ja-JP" altLang="en-US" dirty="0"/>
              <a:t>プリンターの材料である</a:t>
            </a:r>
            <a:r>
              <a:rPr lang="en-US" altLang="ja-JP" dirty="0"/>
              <a:t>ABS</a:t>
            </a:r>
            <a:r>
              <a:rPr lang="ja-JP" altLang="en-US" dirty="0"/>
              <a:t>樹脂よりもはるかに強度に優れるパーツを作り出すことができる。</a:t>
            </a:r>
            <a:r>
              <a:rPr lang="en-US" altLang="ja-JP" dirty="0"/>
              <a:t>2014</a:t>
            </a:r>
            <a:r>
              <a:rPr lang="ja-JP" altLang="en-US" dirty="0"/>
              <a:t>年度のリリース時点では試作プリントの公開のみであったが、今回の</a:t>
            </a:r>
            <a:r>
              <a:rPr lang="en-US" altLang="ja-JP" dirty="0" err="1"/>
              <a:t>MarkForged</a:t>
            </a:r>
            <a:r>
              <a:rPr lang="ja-JP" altLang="en-US" dirty="0"/>
              <a:t>の発表では</a:t>
            </a:r>
            <a:r>
              <a:rPr lang="en-US" altLang="ja-JP" dirty="0"/>
              <a:t>2015</a:t>
            </a:r>
            <a:r>
              <a:rPr lang="ja-JP" altLang="en-US" dirty="0"/>
              <a:t>年度の年間の収益が対前年度で</a:t>
            </a:r>
            <a:r>
              <a:rPr lang="en-US" altLang="ja-JP" dirty="0"/>
              <a:t>400</a:t>
            </a:r>
            <a:r>
              <a:rPr lang="ja-JP" altLang="en-US" dirty="0"/>
              <a:t>パーセントの成長を達成したとのこと。</a:t>
            </a:r>
            <a:endParaRPr lang="en-US" altLang="ja-JP" dirty="0"/>
          </a:p>
          <a:p>
            <a:r>
              <a:rPr lang="en-US" altLang="ja-JP" dirty="0" err="1"/>
              <a:t>MargForged</a:t>
            </a:r>
            <a:r>
              <a:rPr lang="ja-JP" altLang="en-US" dirty="0"/>
              <a:t>が開発する</a:t>
            </a:r>
            <a:r>
              <a:rPr lang="en-US" altLang="ja-JP" dirty="0"/>
              <a:t>3D</a:t>
            </a:r>
            <a:r>
              <a:rPr lang="ja-JP" altLang="en-US" dirty="0"/>
              <a:t>プリンター</a:t>
            </a:r>
            <a:r>
              <a:rPr lang="en-US" altLang="ja-JP" dirty="0"/>
              <a:t>Mark One</a:t>
            </a:r>
            <a:r>
              <a:rPr lang="ja-JP" altLang="en-US" dirty="0"/>
              <a:t>はたった一つの機能性に特化している。それは「プラスチックを使い金属のような高強度なオブジェクトをオンデマンド製造する」という点に凝縮される。上記で</a:t>
            </a:r>
            <a:r>
              <a:rPr lang="en-US" altLang="ja-JP" dirty="0"/>
              <a:t>Mark One</a:t>
            </a:r>
            <a:r>
              <a:rPr lang="ja-JP" altLang="en-US" dirty="0"/>
              <a:t>の使える素材を</a:t>
            </a:r>
            <a:r>
              <a:rPr lang="en-US" altLang="ja-JP" dirty="0"/>
              <a:t>4</a:t>
            </a:r>
            <a:r>
              <a:rPr lang="ja-JP" altLang="en-US" dirty="0"/>
              <a:t>種、炭素繊維、ガラス繊維、ケブラー、</a:t>
            </a:r>
            <a:r>
              <a:rPr kumimoji="1" lang="ja-JP" altLang="en-US" sz="1200" kern="1200" dirty="0">
                <a:solidFill>
                  <a:schemeClr val="tx1"/>
                </a:solidFill>
                <a:effectLst/>
                <a:latin typeface="+mn-lt"/>
                <a:ea typeface="+mn-ea"/>
                <a:cs typeface="+mn-cs"/>
                <a:hlinkClick r:id="rId3"/>
              </a:rPr>
              <a:t>ナイロン（ポリアミド）</a:t>
            </a:r>
            <a:r>
              <a:rPr lang="ja-JP" altLang="en-US" dirty="0"/>
              <a:t>をご紹介したが、基本的には、ナイロン（ポリアミド）をベースに上記３つの素材、炭素繊維とガラス繊維、ケブラーを混合するという製法になる。</a:t>
            </a:r>
          </a:p>
          <a:p>
            <a:r>
              <a:rPr lang="ja-JP" altLang="en-US" dirty="0"/>
              <a:t>これが</a:t>
            </a:r>
            <a:r>
              <a:rPr lang="en-US" altLang="ja-JP" dirty="0"/>
              <a:t>Mark One3D</a:t>
            </a:r>
            <a:r>
              <a:rPr lang="ja-JP" altLang="en-US" dirty="0"/>
              <a:t>プリンターは、二つの押出ノズルを搭載しており、ナイロン（ポリアミド）を押し出すノズルでベースとなる物体を造り、そのナイロン（ポリアミド）を上記３つの素材で補強するという技術になる。この</a:t>
            </a:r>
            <a:r>
              <a:rPr lang="en-US" altLang="ja-JP" dirty="0" err="1"/>
              <a:t>MarkForged</a:t>
            </a:r>
            <a:r>
              <a:rPr lang="ja-JP" altLang="en-US" dirty="0"/>
              <a:t>の独自特許によって作り出されたオブジェクトは、アルミニウムよりも高い強度対重量比を実現している。ちなみに炭素繊維は軽量であると同時に最高強度を持ち、最高の熱伝導率を有している素材。最大限の剛性と強度を必要とするアプリケーションに最適な素材。</a:t>
            </a:r>
          </a:p>
          <a:p>
            <a:r>
              <a:rPr lang="ja-JP" altLang="en-US" dirty="0"/>
              <a:t>一方ガラス繊維は、もっとも費用対効果の高い素材。炭素繊維の２倍の重さで、</a:t>
            </a:r>
            <a:r>
              <a:rPr lang="en-US" altLang="ja-JP" dirty="0"/>
              <a:t>40</a:t>
            </a:r>
            <a:r>
              <a:rPr lang="ja-JP" altLang="en-US" dirty="0"/>
              <a:t>パーセントの硬さを持つ。そしてケブラーは、</a:t>
            </a:r>
            <a:r>
              <a:rPr lang="en-US" altLang="ja-JP" dirty="0" err="1"/>
              <a:t>MarkForged</a:t>
            </a:r>
            <a:r>
              <a:rPr lang="ja-JP" altLang="en-US" dirty="0"/>
              <a:t>が開発した素材で、柔軟性と最高の耐磨耗性を持つ素材。耐久性と耐衝撃性のあるパーツを作るのに最適である。まさに</a:t>
            </a:r>
            <a:r>
              <a:rPr lang="en-US" altLang="ja-JP" dirty="0" err="1"/>
              <a:t>MarkForged</a:t>
            </a:r>
            <a:r>
              <a:rPr lang="ja-JP" altLang="en-US" dirty="0"/>
              <a:t>の</a:t>
            </a:r>
            <a:r>
              <a:rPr lang="en-US" altLang="ja-JP" dirty="0"/>
              <a:t>3D</a:t>
            </a:r>
            <a:r>
              <a:rPr lang="ja-JP" altLang="en-US" dirty="0"/>
              <a:t>プリンター</a:t>
            </a:r>
            <a:r>
              <a:rPr lang="en-US" altLang="ja-JP" dirty="0"/>
              <a:t>Mark One</a:t>
            </a:r>
            <a:r>
              <a:rPr lang="ja-JP" altLang="en-US" dirty="0"/>
              <a:t>は、特別な機能性を求められるパーツ製造と試作に最適な性能を発揮するというわけだ。</a:t>
            </a:r>
          </a:p>
          <a:p>
            <a:r>
              <a:rPr lang="ja-JP" altLang="en-US" dirty="0"/>
              <a:t>また、この３つの材料ごとの物性テスト、環境試験を</a:t>
            </a:r>
            <a:r>
              <a:rPr lang="en-US" altLang="ja-JP" dirty="0" err="1"/>
              <a:t>MarkForged</a:t>
            </a:r>
            <a:r>
              <a:rPr lang="ja-JP" altLang="en-US" dirty="0"/>
              <a:t>は長年実施しており、材料の性能を示すデータシートも用意している。それでは次に、具体的な</a:t>
            </a:r>
            <a:r>
              <a:rPr lang="en-US" altLang="ja-JP" dirty="0" err="1"/>
              <a:t>MarkForged</a:t>
            </a:r>
            <a:r>
              <a:rPr lang="ja-JP" altLang="en-US" dirty="0"/>
              <a:t>の用途などについてご紹介しよう。これにより</a:t>
            </a:r>
            <a:r>
              <a:rPr lang="en-US" altLang="ja-JP" dirty="0" err="1"/>
              <a:t>MarkForged</a:t>
            </a:r>
            <a:r>
              <a:rPr lang="ja-JP" altLang="en-US" dirty="0"/>
              <a:t>が単なる廉価版の</a:t>
            </a:r>
            <a:r>
              <a:rPr lang="en-US" altLang="ja-JP" dirty="0"/>
              <a:t>3D</a:t>
            </a:r>
            <a:r>
              <a:rPr lang="ja-JP" altLang="en-US" dirty="0"/>
              <a:t>プリンターではなく「何に使用できるか」ということが明確になる。</a:t>
            </a:r>
          </a:p>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34</a:t>
            </a:fld>
            <a:endParaRPr kumimoji="1" lang="ja-JP" altLang="en-US"/>
          </a:p>
        </p:txBody>
      </p:sp>
    </p:spTree>
    <p:extLst>
      <p:ext uri="{BB962C8B-B14F-4D97-AF65-F5344CB8AC3E}">
        <p14:creationId xmlns:p14="http://schemas.microsoft.com/office/powerpoint/2010/main" val="2832847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Mark One</a:t>
            </a:r>
            <a:r>
              <a:rPr lang="ja-JP" altLang="en-US" dirty="0"/>
              <a:t>は、</a:t>
            </a:r>
            <a:r>
              <a:rPr lang="en-US" altLang="ja-JP" dirty="0"/>
              <a:t>CNC</a:t>
            </a:r>
            <a:r>
              <a:rPr lang="ja-JP" altLang="en-US" dirty="0"/>
              <a:t>加工機で作り出される金属治具の代替品として使用することができるパーツを作り出すことができる。例えば下記の治具は</a:t>
            </a:r>
            <a:r>
              <a:rPr lang="en-US" altLang="ja-JP" dirty="0"/>
              <a:t>CNC</a:t>
            </a:r>
            <a:r>
              <a:rPr lang="ja-JP" altLang="en-US" dirty="0"/>
              <a:t>加工で作り出されたアルミパーツと比べても遜色がない強度と精度、さらにはパーツを保護する低摩擦を実現している。治具を外注する場合には設計から発注で最適でも</a:t>
            </a:r>
            <a:r>
              <a:rPr lang="en-US" altLang="ja-JP" dirty="0"/>
              <a:t>2</a:t>
            </a:r>
            <a:r>
              <a:rPr lang="ja-JP" altLang="en-US" dirty="0"/>
              <a:t>週間以上はかかるもの。また、基本的に</a:t>
            </a:r>
            <a:r>
              <a:rPr lang="en-US" altLang="ja-JP" dirty="0"/>
              <a:t>CNC</a:t>
            </a:r>
            <a:r>
              <a:rPr lang="ja-JP" altLang="en-US" dirty="0"/>
              <a:t>加工による削り出しであるため、材料費もブロックの塊ごとがかかってしまう。</a:t>
            </a:r>
          </a:p>
          <a:p>
            <a:r>
              <a:rPr lang="ja-JP" altLang="en-US" dirty="0"/>
              <a:t>しかし</a:t>
            </a:r>
            <a:r>
              <a:rPr lang="en-US" altLang="ja-JP" dirty="0"/>
              <a:t>Mark One</a:t>
            </a:r>
            <a:r>
              <a:rPr lang="ja-JP" altLang="en-US" dirty="0"/>
              <a:t>であれば設計から</a:t>
            </a:r>
            <a:r>
              <a:rPr lang="en-US" altLang="ja-JP" dirty="0"/>
              <a:t>1</a:t>
            </a:r>
            <a:r>
              <a:rPr lang="ja-JP" altLang="en-US" dirty="0"/>
              <a:t>日、費用も</a:t>
            </a:r>
            <a:r>
              <a:rPr lang="en-US" altLang="ja-JP" dirty="0"/>
              <a:t>20</a:t>
            </a:r>
            <a:r>
              <a:rPr lang="ja-JP" altLang="en-US" dirty="0"/>
              <a:t>ドルから</a:t>
            </a:r>
            <a:r>
              <a:rPr lang="en-US" altLang="ja-JP" dirty="0"/>
              <a:t>50</a:t>
            </a:r>
            <a:r>
              <a:rPr lang="ja-JP" altLang="en-US" dirty="0"/>
              <a:t>ドルほどで済んでしまう。もちろん金属加工と同じ精度のものを</a:t>
            </a:r>
            <a:r>
              <a:rPr lang="ja-JP" altLang="en-US" dirty="0" err="1"/>
              <a:t>だ</a:t>
            </a:r>
            <a:r>
              <a:rPr lang="ja-JP" altLang="en-US" dirty="0"/>
              <a:t>！</a:t>
            </a:r>
            <a:endParaRPr lang="en-US" altLang="ja-JP" dirty="0"/>
          </a:p>
          <a:p>
            <a:endParaRPr lang="en-US" altLang="ja-JP" dirty="0"/>
          </a:p>
          <a:p>
            <a:r>
              <a:rPr lang="ja-JP" altLang="en-US" dirty="0"/>
              <a:t>従来からのプロトタイプ製造でも、</a:t>
            </a:r>
            <a:r>
              <a:rPr lang="en-US" altLang="ja-JP" dirty="0"/>
              <a:t>Mark One</a:t>
            </a:r>
            <a:r>
              <a:rPr lang="ja-JP" altLang="en-US" dirty="0"/>
              <a:t>はプロトタイプの幅を拡大してくれる。これまでの一般的な</a:t>
            </a:r>
            <a:r>
              <a:rPr lang="en-US" altLang="ja-JP" dirty="0"/>
              <a:t>ABS</a:t>
            </a:r>
            <a:r>
              <a:rPr lang="ja-JP" altLang="en-US" dirty="0"/>
              <a:t>樹脂、</a:t>
            </a:r>
            <a:r>
              <a:rPr lang="en-US" altLang="ja-JP" dirty="0"/>
              <a:t>PLA</a:t>
            </a:r>
            <a:r>
              <a:rPr lang="ja-JP" altLang="en-US" dirty="0"/>
              <a:t>樹脂単体によるデスクトップ</a:t>
            </a:r>
            <a:r>
              <a:rPr lang="en-US" altLang="ja-JP" dirty="0"/>
              <a:t>3D</a:t>
            </a:r>
            <a:r>
              <a:rPr lang="ja-JP" altLang="en-US" dirty="0"/>
              <a:t>プリンターでは、単純な形状確認だけにしか使用することができなかったが、</a:t>
            </a:r>
            <a:r>
              <a:rPr lang="en-US" altLang="ja-JP" dirty="0"/>
              <a:t>Mark One</a:t>
            </a:r>
            <a:r>
              <a:rPr lang="ja-JP" altLang="en-US" dirty="0"/>
              <a:t>では、プロトタイプの機械的特性まで確認し、活かすことができる。</a:t>
            </a:r>
            <a:endParaRPr lang="en-US" altLang="ja-JP" dirty="0"/>
          </a:p>
          <a:p>
            <a:r>
              <a:rPr lang="ja-JP" altLang="en-US" dirty="0"/>
              <a:t>例えば下記は、</a:t>
            </a:r>
            <a:r>
              <a:rPr lang="en-US" altLang="ja-JP" dirty="0"/>
              <a:t>Mark One</a:t>
            </a:r>
            <a:r>
              <a:rPr lang="ja-JP" altLang="en-US" dirty="0"/>
              <a:t>と柔軟性がある素材ケブラーによるプロトタイプの実例だが、海洋調査におけるドローンの着陸台として画期的な効果をもたらしている。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35</a:t>
            </a:fld>
            <a:endParaRPr kumimoji="1" lang="ja-JP" altLang="en-US"/>
          </a:p>
        </p:txBody>
      </p:sp>
    </p:spTree>
    <p:extLst>
      <p:ext uri="{BB962C8B-B14F-4D97-AF65-F5344CB8AC3E}">
        <p14:creationId xmlns:p14="http://schemas.microsoft.com/office/powerpoint/2010/main" val="198608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27B351EC-3570-420A-8B47-F4829E3497E3}" type="slidenum">
              <a:rPr lang="en-US" altLang="ja-JP" smtClean="0"/>
              <a:pPr/>
              <a:t>36</a:t>
            </a:fld>
            <a:endParaRPr lang="en-US" altLang="ja-JP"/>
          </a:p>
        </p:txBody>
      </p:sp>
      <p:sp>
        <p:nvSpPr>
          <p:cNvPr id="1351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403396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27B351EC-3570-420A-8B47-F4829E3497E3}" type="slidenum">
              <a:rPr lang="en-US" altLang="ja-JP" smtClean="0"/>
              <a:pPr/>
              <a:t>37</a:t>
            </a:fld>
            <a:endParaRPr lang="en-US" altLang="ja-JP"/>
          </a:p>
        </p:txBody>
      </p:sp>
      <p:sp>
        <p:nvSpPr>
          <p:cNvPr id="1351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26670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a:p>
        </p:txBody>
      </p:sp>
      <p:sp>
        <p:nvSpPr>
          <p:cNvPr id="2458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kumimoji="1">
                <a:solidFill>
                  <a:schemeClr val="tx1"/>
                </a:solidFill>
                <a:latin typeface="Calibri" panose="020F0502020204030204" pitchFamily="34" charset="0"/>
                <a:ea typeface="ＭＳ Ｐゴシック" panose="020B0600070205080204" pitchFamily="50" charset="-128"/>
              </a:defRPr>
            </a:lvl1pPr>
            <a:lvl2pPr marL="742950" indent="-285750" defTabSz="947738">
              <a:defRPr kumimoji="1">
                <a:solidFill>
                  <a:schemeClr val="tx1"/>
                </a:solidFill>
                <a:latin typeface="Calibri" panose="020F0502020204030204" pitchFamily="34" charset="0"/>
                <a:ea typeface="ＭＳ Ｐゴシック" panose="020B0600070205080204" pitchFamily="50" charset="-128"/>
              </a:defRPr>
            </a:lvl2pPr>
            <a:lvl3pPr marL="1143000" indent="-228600" defTabSz="947738">
              <a:defRPr kumimoji="1">
                <a:solidFill>
                  <a:schemeClr val="tx1"/>
                </a:solidFill>
                <a:latin typeface="Calibri" panose="020F0502020204030204" pitchFamily="34" charset="0"/>
                <a:ea typeface="ＭＳ Ｐゴシック" panose="020B0600070205080204" pitchFamily="50" charset="-128"/>
              </a:defRPr>
            </a:lvl3pPr>
            <a:lvl4pPr marL="1600200" indent="-228600" defTabSz="947738">
              <a:defRPr kumimoji="1">
                <a:solidFill>
                  <a:schemeClr val="tx1"/>
                </a:solidFill>
                <a:latin typeface="Calibri" panose="020F0502020204030204" pitchFamily="34" charset="0"/>
                <a:ea typeface="ＭＳ Ｐゴシック" panose="020B0600070205080204" pitchFamily="50" charset="-128"/>
              </a:defRPr>
            </a:lvl4pPr>
            <a:lvl5pPr marL="2057400" indent="-228600" defTabSz="947738">
              <a:defRPr kumimoji="1">
                <a:solidFill>
                  <a:schemeClr val="tx1"/>
                </a:solidFill>
                <a:latin typeface="Calibri" panose="020F0502020204030204" pitchFamily="34" charset="0"/>
                <a:ea typeface="ＭＳ Ｐゴシック" panose="020B0600070205080204" pitchFamily="50" charset="-128"/>
              </a:defRPr>
            </a:lvl5pPr>
            <a:lvl6pPr marL="25146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2F4511AF-1CF1-40E7-9E27-C780B5E07685}" type="slidenum">
              <a:rPr lang="ja-JP" altLang="en-US" sz="1300" smtClean="0"/>
              <a:pPr/>
              <a:t>15</a:t>
            </a:fld>
            <a:endParaRPr lang="ja-JP" altLang="en-US" sz="1300"/>
          </a:p>
        </p:txBody>
      </p:sp>
    </p:spTree>
    <p:extLst>
      <p:ext uri="{BB962C8B-B14F-4D97-AF65-F5344CB8AC3E}">
        <p14:creationId xmlns:p14="http://schemas.microsoft.com/office/powerpoint/2010/main" val="1904037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27B351EC-3570-420A-8B47-F4829E3497E3}" type="slidenum">
              <a:rPr lang="en-US" altLang="ja-JP" smtClean="0"/>
              <a:pPr/>
              <a:t>38</a:t>
            </a:fld>
            <a:endParaRPr lang="en-US" altLang="ja-JP"/>
          </a:p>
        </p:txBody>
      </p:sp>
      <p:sp>
        <p:nvSpPr>
          <p:cNvPr id="1351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2851433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27B351EC-3570-420A-8B47-F4829E3497E3}" type="slidenum">
              <a:rPr lang="en-US" altLang="ja-JP" smtClean="0"/>
              <a:pPr/>
              <a:t>41</a:t>
            </a:fld>
            <a:endParaRPr lang="en-US" altLang="ja-JP"/>
          </a:p>
        </p:txBody>
      </p:sp>
      <p:sp>
        <p:nvSpPr>
          <p:cNvPr id="1351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4139018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42BCFE9B-26AE-445B-A402-D1E719F7A94F}" type="slidenum">
              <a:rPr lang="en-US" altLang="ja-JP" smtClean="0"/>
              <a:pPr/>
              <a:t>44</a:t>
            </a:fld>
            <a:endParaRPr lang="en-US" altLang="ja-JP"/>
          </a:p>
        </p:txBody>
      </p:sp>
      <p:sp>
        <p:nvSpPr>
          <p:cNvPr id="285699"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053080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12A46B85-5144-43D6-949F-1A9C7ACE8F69}" type="slidenum">
              <a:rPr lang="en-US" altLang="ja-JP" smtClean="0"/>
              <a:pPr/>
              <a:t>45</a:t>
            </a:fld>
            <a:endParaRPr lang="en-US" altLang="ja-JP"/>
          </a:p>
        </p:txBody>
      </p:sp>
      <p:sp>
        <p:nvSpPr>
          <p:cNvPr id="137219"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82070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8F6D50B6-C6CE-481F-B381-D6FE40572781}" type="slidenum">
              <a:rPr lang="en-US" altLang="ja-JP" smtClean="0"/>
              <a:pPr/>
              <a:t>55</a:t>
            </a:fld>
            <a:endParaRPr lang="en-US" altLang="ja-JP"/>
          </a:p>
        </p:txBody>
      </p:sp>
      <p:sp>
        <p:nvSpPr>
          <p:cNvPr id="143363"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814893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56</a:t>
            </a:fld>
            <a:endParaRPr kumimoji="1" lang="ja-JP" altLang="en-US"/>
          </a:p>
        </p:txBody>
      </p:sp>
    </p:spTree>
    <p:extLst>
      <p:ext uri="{BB962C8B-B14F-4D97-AF65-F5344CB8AC3E}">
        <p14:creationId xmlns:p14="http://schemas.microsoft.com/office/powerpoint/2010/main" val="361971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57</a:t>
            </a:fld>
            <a:endParaRPr kumimoji="1" lang="ja-JP" altLang="en-US"/>
          </a:p>
        </p:txBody>
      </p:sp>
    </p:spTree>
    <p:extLst>
      <p:ext uri="{BB962C8B-B14F-4D97-AF65-F5344CB8AC3E}">
        <p14:creationId xmlns:p14="http://schemas.microsoft.com/office/powerpoint/2010/main" val="411010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en-US"/>
          </a:p>
        </p:txBody>
      </p:sp>
      <p:sp>
        <p:nvSpPr>
          <p:cNvPr id="26628"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kumimoji="1">
                <a:solidFill>
                  <a:schemeClr val="tx1"/>
                </a:solidFill>
                <a:latin typeface="Calibri" panose="020F0502020204030204" pitchFamily="34" charset="0"/>
                <a:ea typeface="ＭＳ Ｐゴシック" panose="020B0600070205080204" pitchFamily="50" charset="-128"/>
              </a:defRPr>
            </a:lvl1pPr>
            <a:lvl2pPr marL="742950" indent="-285750" defTabSz="947738">
              <a:defRPr kumimoji="1">
                <a:solidFill>
                  <a:schemeClr val="tx1"/>
                </a:solidFill>
                <a:latin typeface="Calibri" panose="020F0502020204030204" pitchFamily="34" charset="0"/>
                <a:ea typeface="ＭＳ Ｐゴシック" panose="020B0600070205080204" pitchFamily="50" charset="-128"/>
              </a:defRPr>
            </a:lvl2pPr>
            <a:lvl3pPr marL="1143000" indent="-228600" defTabSz="947738">
              <a:defRPr kumimoji="1">
                <a:solidFill>
                  <a:schemeClr val="tx1"/>
                </a:solidFill>
                <a:latin typeface="Calibri" panose="020F0502020204030204" pitchFamily="34" charset="0"/>
                <a:ea typeface="ＭＳ Ｐゴシック" panose="020B0600070205080204" pitchFamily="50" charset="-128"/>
              </a:defRPr>
            </a:lvl3pPr>
            <a:lvl4pPr marL="1600200" indent="-228600" defTabSz="947738">
              <a:defRPr kumimoji="1">
                <a:solidFill>
                  <a:schemeClr val="tx1"/>
                </a:solidFill>
                <a:latin typeface="Calibri" panose="020F0502020204030204" pitchFamily="34" charset="0"/>
                <a:ea typeface="ＭＳ Ｐゴシック" panose="020B0600070205080204" pitchFamily="50" charset="-128"/>
              </a:defRPr>
            </a:lvl4pPr>
            <a:lvl5pPr marL="2057400" indent="-228600" defTabSz="947738">
              <a:defRPr kumimoji="1">
                <a:solidFill>
                  <a:schemeClr val="tx1"/>
                </a:solidFill>
                <a:latin typeface="Calibri" panose="020F0502020204030204" pitchFamily="34" charset="0"/>
                <a:ea typeface="ＭＳ Ｐゴシック" panose="020B0600070205080204" pitchFamily="50" charset="-128"/>
              </a:defRPr>
            </a:lvl5pPr>
            <a:lvl6pPr marL="25146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947738"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89ACFC9-598C-4CBB-A6F5-E11607611C03}" type="slidenum">
              <a:rPr lang="ja-JP" altLang="en-US" sz="1300" smtClean="0"/>
              <a:pPr/>
              <a:t>16</a:t>
            </a:fld>
            <a:endParaRPr lang="ja-JP" altLang="en-US" sz="1300"/>
          </a:p>
        </p:txBody>
      </p:sp>
    </p:spTree>
    <p:extLst>
      <p:ext uri="{BB962C8B-B14F-4D97-AF65-F5344CB8AC3E}">
        <p14:creationId xmlns:p14="http://schemas.microsoft.com/office/powerpoint/2010/main" val="311498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9285E43-4B42-4795-BBAB-6A05DD564E43}" type="slidenum">
              <a:rPr lang="en-US" altLang="ja-JP" smtClean="0"/>
              <a:pPr/>
              <a:t>17</a:t>
            </a:fld>
            <a:endParaRPr lang="en-US" altLang="ja-JP"/>
          </a:p>
        </p:txBody>
      </p:sp>
      <p:sp>
        <p:nvSpPr>
          <p:cNvPr id="28675"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5471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5E6CCC46-C1EE-48D7-81D5-7008BD2FD268}" type="slidenum">
              <a:rPr lang="en-US" altLang="ja-JP" smtClean="0"/>
              <a:pPr/>
              <a:t>18</a:t>
            </a:fld>
            <a:endParaRPr lang="en-US" altLang="ja-JP"/>
          </a:p>
        </p:txBody>
      </p:sp>
      <p:sp>
        <p:nvSpPr>
          <p:cNvPr id="327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55150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874EE616-F3FC-411F-9737-59639608200A}" type="slidenum">
              <a:rPr lang="en-US" altLang="ja-JP" smtClean="0"/>
              <a:pPr/>
              <a:t>19</a:t>
            </a:fld>
            <a:endParaRPr lang="en-US" altLang="ja-JP"/>
          </a:p>
        </p:txBody>
      </p:sp>
      <p:sp>
        <p:nvSpPr>
          <p:cNvPr id="279555"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79066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9DD6F31D-6812-4ED2-A177-62DC97C58098}" type="slidenum">
              <a:rPr lang="en-US" altLang="ja-JP" smtClean="0"/>
              <a:pPr/>
              <a:t>20</a:t>
            </a:fld>
            <a:endParaRPr lang="en-US" altLang="ja-JP"/>
          </a:p>
        </p:txBody>
      </p:sp>
      <p:sp>
        <p:nvSpPr>
          <p:cNvPr id="281603"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759313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BCAEBF06-BCEA-4BCE-B65E-9101C9234E84}" type="slidenum">
              <a:rPr lang="en-US" altLang="ja-JP" smtClean="0"/>
              <a:pPr/>
              <a:t>21</a:t>
            </a:fld>
            <a:endParaRPr lang="en-US" altLang="ja-JP"/>
          </a:p>
        </p:txBody>
      </p:sp>
      <p:sp>
        <p:nvSpPr>
          <p:cNvPr id="28365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287134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BCAEBF06-BCEA-4BCE-B65E-9101C9234E84}" type="slidenum">
              <a:rPr lang="en-US" altLang="ja-JP" smtClean="0"/>
              <a:pPr/>
              <a:t>22</a:t>
            </a:fld>
            <a:endParaRPr lang="en-US" altLang="ja-JP"/>
          </a:p>
        </p:txBody>
      </p:sp>
      <p:sp>
        <p:nvSpPr>
          <p:cNvPr id="28365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367584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4042416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87103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65705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29054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916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72412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88468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97269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07110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14487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74845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444307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emf"/><Relationship Id="rId7" Type="http://schemas.openxmlformats.org/officeDocument/2006/relationships/hyperlink" Target="http://www.google.co.jp/url?url=http://matsuoka-cutter.jp/&amp;rct=j&amp;frm=1&amp;q=&amp;esrc=s&amp;sa=U&amp;ei=TM4YVMKKLobf8AX-7YGoDw&amp;ved=0CC4Q9QEwDA&amp;usg=AFQjCNHx20DIlMYjVBuQEqs3SfcMV58_Ow" TargetMode="External"/><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8.jpeg"/><Relationship Id="rId5" Type="http://schemas.openxmlformats.org/officeDocument/2006/relationships/hyperlink" Target="http://www.google.co.jp/url?url=http://www.shimada.cc/contents/189/%E3%82%A2%E3%82%AF%E3%83%AA%E3%83%AB%E5%88%87%E5%89%8A%E5%8A%A0%E5%B7%A5%E4%B8%AD&amp;rct=j&amp;frm=1&amp;q=&amp;esrc=s&amp;sa=U&amp;ei=TM4YVMKKLobf8AX-7YGoDw&amp;ved=0CCAQ9QEwBQ&amp;usg=AFQjCNHmtVf2QDfhHiBWAKrkY4rLstdKIA" TargetMode="External"/><Relationship Id="rId10" Type="http://schemas.openxmlformats.org/officeDocument/2006/relationships/image" Target="../media/image17.jpeg"/><Relationship Id="rId4" Type="http://schemas.openxmlformats.org/officeDocument/2006/relationships/image" Target="../media/image14.emf"/><Relationship Id="rId9" Type="http://schemas.openxmlformats.org/officeDocument/2006/relationships/hyperlink" Target="http://www.google.co.jp/url?url=http://www.n-turntec.co.jp/seihinall.htm&amp;rct=j&amp;frm=1&amp;q=&amp;esrc=s&amp;sa=U&amp;ei=TM4YVMKKLobf8AX-7YGoDw&amp;ved=0CCwQ9QEwCw&amp;usg=AFQjCNGeplzvFM191PYfOb62jWs3ZKSr3A"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9.png"/><Relationship Id="rId7"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google.co.jp/url?url=http://www.nc-net.or.jp/company/87199/product/detail/26727/&amp;rct=j&amp;frm=1&amp;q=&amp;esrc=s&amp;sa=U&amp;ei=xVkaVOa0NZCA8QXa4YDQDQ&amp;ved=0CC4Q9QEwDDjoAg&amp;usg=AFQjCNF84EZnwat7x_j2eZP-iUm3SiU1dw" TargetMode="External"/><Relationship Id="rId5" Type="http://schemas.openxmlformats.org/officeDocument/2006/relationships/image" Target="../media/image20.jpeg"/><Relationship Id="rId4" Type="http://schemas.openxmlformats.org/officeDocument/2006/relationships/hyperlink" Target="http://www.google.co.jp/url?url=http://www.fusougomu.co.jp/cut/cut_01.htm&amp;rct=j&amp;frm=1&amp;q=&amp;esrc=s&amp;sa=U&amp;ei=FNIYVPmJNs-j8AXkvYH4Dw&amp;ved=0CCQQ9QEwBw&amp;usg=AFQjCNHzA29ANwEm-6aVvGqPgBkjgyK-sQ"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jpeg"/><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65.jpg"/><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hyperlink" Target="https://www.youtube.com/watch?v=mVeklIh3xAo"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77.jpg"/></Relationships>
</file>

<file path=ppt/slides/_rels/slide4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80.jp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8.jpg"/></Relationships>
</file>

<file path=ppt/slides/_rels/slide5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jpeg"/><Relationship Id="rId7" Type="http://schemas.openxmlformats.org/officeDocument/2006/relationships/image" Target="../media/image103.jpg"/><Relationship Id="rId2" Type="http://schemas.openxmlformats.org/officeDocument/2006/relationships/image" Target="../media/image99.jpg"/><Relationship Id="rId1" Type="http://schemas.openxmlformats.org/officeDocument/2006/relationships/slideLayout" Target="../slideLayouts/slideLayout1.xml"/><Relationship Id="rId6" Type="http://schemas.openxmlformats.org/officeDocument/2006/relationships/image" Target="../media/image102.jpg"/><Relationship Id="rId5" Type="http://schemas.openxmlformats.org/officeDocument/2006/relationships/image" Target="../media/image101.jp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jp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jpeg"/><Relationship Id="rId7"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jpg"/><Relationship Id="rId9"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16.jpg"/><Relationship Id="rId4" Type="http://schemas.openxmlformats.org/officeDocument/2006/relationships/image" Target="../media/image115.jpg"/></Relationships>
</file>

<file path=ppt/slides/_rels/slide5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hyperlink" Target="https://youtu.be/Kgg0zpckGRU?t=5"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21.jp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2.jp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57600" y="2911725"/>
            <a:ext cx="4876800" cy="892552"/>
          </a:xfrm>
          <a:prstGeom prst="rect">
            <a:avLst/>
          </a:prstGeom>
          <a:noFill/>
        </p:spPr>
        <p:txBody>
          <a:bodyPr wrap="square" rtlCol="0">
            <a:spAutoFit/>
          </a:bodyPr>
          <a:lstStyle/>
          <a:p>
            <a:pPr algn="ctr"/>
            <a:r>
              <a:rPr kumimoji="1" lang="en-US" altLang="ja-JP" sz="3200" b="1" dirty="0">
                <a:latin typeface="Meiryo UI" panose="020B0604030504040204" pitchFamily="50" charset="-128"/>
                <a:ea typeface="Meiryo UI" panose="020B0604030504040204" pitchFamily="50" charset="-128"/>
              </a:rPr>
              <a:t>3D</a:t>
            </a:r>
            <a:r>
              <a:rPr kumimoji="1" lang="ja-JP" altLang="en-US" sz="3200" b="1" dirty="0">
                <a:latin typeface="Meiryo UI" panose="020B0604030504040204" pitchFamily="50" charset="-128"/>
                <a:ea typeface="Meiryo UI" panose="020B0604030504040204" pitchFamily="50" charset="-128"/>
              </a:rPr>
              <a:t>プリンタ</a:t>
            </a:r>
            <a:endParaRPr kumimoji="1" lang="en-US" altLang="ja-JP" sz="3200" b="1" dirty="0">
              <a:latin typeface="Meiryo UI" panose="020B0604030504040204" pitchFamily="50" charset="-128"/>
              <a:ea typeface="Meiryo UI" panose="020B0604030504040204" pitchFamily="50" charset="-128"/>
            </a:endParaRPr>
          </a:p>
          <a:p>
            <a:pPr algn="ctr"/>
            <a:r>
              <a:rPr lang="ja-JP" altLang="en-US" sz="2000" dirty="0">
                <a:latin typeface="Meiryo UI" panose="020B0604030504040204" pitchFamily="50" charset="-128"/>
                <a:ea typeface="Meiryo UI" panose="020B0604030504040204" pitchFamily="50" charset="-128"/>
              </a:rPr>
              <a:t>～ご説明資料～</a:t>
            </a:r>
            <a:endParaRPr kumimoji="1"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69864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プリンタ（光造形）は日本発の技術</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10</a:t>
            </a:fld>
            <a:endParaRPr kumimoji="1" lang="ja-JP" altLang="en-US"/>
          </a:p>
        </p:txBody>
      </p:sp>
      <p:sp>
        <p:nvSpPr>
          <p:cNvPr id="11" name="正方形/長方形 3"/>
          <p:cNvSpPr>
            <a:spLocks noChangeArrowheads="1"/>
          </p:cNvSpPr>
          <p:nvPr/>
        </p:nvSpPr>
        <p:spPr bwMode="auto">
          <a:xfrm>
            <a:off x="467119" y="1206862"/>
            <a:ext cx="11392921"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今、注目を浴びている３次元造型技術（</a:t>
            </a:r>
            <a:r>
              <a:rPr lang="en-US" altLang="ja-JP" sz="1800" dirty="0">
                <a:latin typeface="メイリオ" panose="020B0604030504040204" pitchFamily="50" charset="-128"/>
                <a:ea typeface="メイリオ" panose="020B0604030504040204" pitchFamily="50" charset="-128"/>
              </a:rPr>
              <a:t>3D</a:t>
            </a:r>
            <a:r>
              <a:rPr lang="ja-JP" altLang="en-US" sz="1800" dirty="0">
                <a:latin typeface="メイリオ" panose="020B0604030504040204" pitchFamily="50" charset="-128"/>
                <a:ea typeface="メイリオ" panose="020B0604030504040204" pitchFamily="50" charset="-128"/>
              </a:rPr>
              <a:t>プリンタ）は、技術公開も特許申請も日本が世界に先んじている。しかし実用化については米国の後塵は排し現在に至っている。</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３次元造型技術、正確には光積層造形技術のパイオイニアは４人と言われる。</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u="sng" dirty="0">
                <a:latin typeface="メイリオ" panose="020B0604030504040204" pitchFamily="50" charset="-128"/>
                <a:ea typeface="メイリオ" panose="020B0604030504040204" pitchFamily="50" charset="-128"/>
              </a:rPr>
              <a:t>　　　　　　　　　　　　　　　　　特許出願　　　　　　　技術公開</a:t>
            </a:r>
            <a:endParaRPr lang="en-US" altLang="ja-JP" sz="1800" u="sng"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b="1" dirty="0">
                <a:latin typeface="メイリオ" panose="020B0604030504040204" pitchFamily="50" charset="-128"/>
                <a:ea typeface="メイリオ" panose="020B0604030504040204" pitchFamily="50" charset="-128"/>
              </a:rPr>
              <a:t>（１）小玉秀男</a:t>
            </a:r>
            <a:r>
              <a:rPr lang="en-US" altLang="ja-JP" sz="1800" b="1" dirty="0">
                <a:latin typeface="メイリオ" panose="020B0604030504040204" pitchFamily="50" charset="-128"/>
                <a:ea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	1980</a:t>
            </a:r>
            <a:r>
              <a:rPr lang="ja-JP" altLang="en-US" sz="1800" b="1" dirty="0">
                <a:latin typeface="メイリオ" panose="020B0604030504040204" pitchFamily="50" charset="-128"/>
                <a:ea typeface="メイリオ" panose="020B0604030504040204" pitchFamily="50" charset="-128"/>
              </a:rPr>
              <a:t>年</a:t>
            </a:r>
            <a:r>
              <a:rPr lang="en-US" altLang="ja-JP" sz="1800" b="1" dirty="0">
                <a:latin typeface="メイリオ" panose="020B0604030504040204" pitchFamily="50" charset="-128"/>
                <a:ea typeface="メイリオ" panose="020B0604030504040204" pitchFamily="50" charset="-128"/>
              </a:rPr>
              <a:t>4</a:t>
            </a:r>
            <a:r>
              <a:rPr lang="ja-JP" altLang="en-US" sz="1800" b="1" dirty="0">
                <a:latin typeface="メイリオ" panose="020B0604030504040204" pitchFamily="50" charset="-128"/>
                <a:ea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rPr>
              <a:t>12</a:t>
            </a:r>
            <a:r>
              <a:rPr lang="ja-JP" altLang="en-US" sz="1800" b="1" dirty="0">
                <a:latin typeface="メイリオ" panose="020B0604030504040204" pitchFamily="50" charset="-128"/>
                <a:ea typeface="メイリオ" panose="020B0604030504040204" pitchFamily="50" charset="-128"/>
              </a:rPr>
              <a:t>日</a:t>
            </a:r>
            <a:r>
              <a:rPr lang="en-US" altLang="ja-JP" sz="1800" dirty="0">
                <a:latin typeface="メイリオ" panose="020B0604030504040204" pitchFamily="50" charset="-128"/>
                <a:ea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1981</a:t>
            </a:r>
            <a:r>
              <a:rPr lang="ja-JP" altLang="en-US" sz="1800" dirty="0">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	</a:t>
            </a: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（２）アラン・ハルバート　　　　　特許出願無し            　</a:t>
            </a:r>
            <a:r>
              <a:rPr lang="en-US" altLang="ja-JP" sz="1800" dirty="0">
                <a:latin typeface="メイリオ" panose="020B0604030504040204" pitchFamily="50" charset="-128"/>
                <a:ea typeface="メイリオ" panose="020B0604030504040204" pitchFamily="50" charset="-128"/>
              </a:rPr>
              <a:t>1982</a:t>
            </a:r>
            <a:r>
              <a:rPr lang="ja-JP" altLang="en-US" sz="1800" dirty="0">
                <a:latin typeface="メイリオ" panose="020B0604030504040204" pitchFamily="50" charset="-128"/>
                <a:ea typeface="メイリオ" panose="020B0604030504040204" pitchFamily="50" charset="-128"/>
              </a:rPr>
              <a:t>年</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（３）丸谷洋二　　　　　　　　　</a:t>
            </a:r>
            <a:r>
              <a:rPr lang="en-US" altLang="ja-JP" sz="1800" dirty="0">
                <a:latin typeface="メイリオ" panose="020B0604030504040204" pitchFamily="50" charset="-128"/>
                <a:ea typeface="メイリオ" panose="020B0604030504040204" pitchFamily="50" charset="-128"/>
              </a:rPr>
              <a:t>1984</a:t>
            </a:r>
            <a:r>
              <a:rPr lang="ja-JP" altLang="en-US" sz="1800" dirty="0">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月</a:t>
            </a:r>
            <a:r>
              <a:rPr lang="en-US" altLang="ja-JP" sz="1800" dirty="0">
                <a:latin typeface="メイリオ" panose="020B0604030504040204" pitchFamily="50" charset="-128"/>
                <a:ea typeface="メイリオ" panose="020B0604030504040204" pitchFamily="50" charset="-128"/>
              </a:rPr>
              <a:t>23</a:t>
            </a:r>
            <a:r>
              <a:rPr lang="ja-JP" altLang="en-US" sz="1800" dirty="0">
                <a:latin typeface="メイリオ" panose="020B0604030504040204" pitchFamily="50" charset="-128"/>
                <a:ea typeface="メイリオ" panose="020B0604030504040204" pitchFamily="50" charset="-128"/>
              </a:rPr>
              <a:t>日           　</a:t>
            </a:r>
            <a:r>
              <a:rPr lang="en-US" altLang="ja-JP" sz="1800" dirty="0">
                <a:latin typeface="メイリオ" panose="020B0604030504040204" pitchFamily="50" charset="-128"/>
                <a:ea typeface="メイリオ" panose="020B0604030504040204" pitchFamily="50" charset="-128"/>
              </a:rPr>
              <a:t>1984</a:t>
            </a:r>
            <a:r>
              <a:rPr lang="ja-JP" altLang="en-US" sz="1800" dirty="0">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rPr>
              <a:t>　</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（４）チャールズ・ハル　　　　　</a:t>
            </a:r>
            <a:r>
              <a:rPr lang="en-US" altLang="ja-JP" sz="1800" dirty="0">
                <a:latin typeface="メイリオ" panose="020B0604030504040204" pitchFamily="50" charset="-128"/>
                <a:ea typeface="メイリオ" panose="020B0604030504040204" pitchFamily="50" charset="-128"/>
              </a:rPr>
              <a:t>1984</a:t>
            </a:r>
            <a:r>
              <a:rPr lang="ja-JP" altLang="en-US" sz="1800" dirty="0">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8</a:t>
            </a:r>
            <a:r>
              <a:rPr lang="ja-JP" altLang="en-US" sz="1800" dirty="0">
                <a:latin typeface="メイリオ" panose="020B0604030504040204" pitchFamily="50" charset="-128"/>
                <a:ea typeface="メイリオ" panose="020B0604030504040204" pitchFamily="50" charset="-128"/>
              </a:rPr>
              <a:t>月 </a:t>
            </a:r>
            <a:r>
              <a:rPr lang="en-US" altLang="ja-JP" sz="1800" dirty="0">
                <a:latin typeface="メイリオ" panose="020B0604030504040204" pitchFamily="50" charset="-128"/>
                <a:ea typeface="メイリオ" panose="020B0604030504040204" pitchFamily="50" charset="-128"/>
              </a:rPr>
              <a:t>8</a:t>
            </a:r>
            <a:r>
              <a:rPr lang="ja-JP" altLang="en-US" sz="1800" dirty="0">
                <a:latin typeface="メイリオ" panose="020B0604030504040204" pitchFamily="50" charset="-128"/>
                <a:ea typeface="メイリオ" panose="020B0604030504040204" pitchFamily="50" charset="-128"/>
              </a:rPr>
              <a:t>日            　</a:t>
            </a:r>
            <a:r>
              <a:rPr lang="en-US" altLang="ja-JP" sz="1800" dirty="0">
                <a:latin typeface="メイリオ" panose="020B0604030504040204" pitchFamily="50" charset="-128"/>
                <a:ea typeface="メイリオ" panose="020B0604030504040204" pitchFamily="50" charset="-128"/>
              </a:rPr>
              <a:t>1984</a:t>
            </a:r>
            <a:r>
              <a:rPr lang="ja-JP" altLang="en-US" sz="1800" dirty="0">
                <a:latin typeface="メイリオ" panose="020B0604030504040204" pitchFamily="50" charset="-128"/>
                <a:ea typeface="メイリオ" panose="020B0604030504040204" pitchFamily="50" charset="-128"/>
              </a:rPr>
              <a:t>年</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非公開の研究開発開始時期は、特許出願こそしていないがハルバートが</a:t>
            </a:r>
            <a:r>
              <a:rPr lang="en-US" altLang="ja-JP" sz="1800" dirty="0">
                <a:latin typeface="メイリオ" panose="020B0604030504040204" pitchFamily="50" charset="-128"/>
                <a:ea typeface="メイリオ" panose="020B0604030504040204" pitchFamily="50" charset="-128"/>
              </a:rPr>
              <a:t>1978</a:t>
            </a:r>
            <a:r>
              <a:rPr lang="ja-JP" altLang="en-US" sz="1800" dirty="0">
                <a:latin typeface="メイリオ" panose="020B0604030504040204" pitchFamily="50" charset="-128"/>
                <a:ea typeface="メイリオ" panose="020B0604030504040204" pitchFamily="50" charset="-128"/>
              </a:rPr>
              <a:t>年と一番早く、小玉が</a:t>
            </a:r>
            <a:r>
              <a:rPr lang="en-US" altLang="ja-JP" sz="1800" dirty="0">
                <a:latin typeface="メイリオ" panose="020B0604030504040204" pitchFamily="50" charset="-128"/>
                <a:ea typeface="メイリオ" panose="020B0604030504040204" pitchFamily="50" charset="-128"/>
              </a:rPr>
              <a:t>1980</a:t>
            </a:r>
            <a:r>
              <a:rPr lang="ja-JP" altLang="en-US" sz="1800" dirty="0">
                <a:latin typeface="メイリオ" panose="020B0604030504040204" pitchFamily="50" charset="-128"/>
                <a:ea typeface="メイリオ" panose="020B0604030504040204" pitchFamily="50" charset="-128"/>
              </a:rPr>
              <a:t>年、ホールが</a:t>
            </a:r>
            <a:r>
              <a:rPr lang="en-US" altLang="ja-JP" sz="1800" dirty="0">
                <a:latin typeface="メイリオ" panose="020B0604030504040204" pitchFamily="50" charset="-128"/>
                <a:ea typeface="メイリオ" panose="020B0604030504040204" pitchFamily="50" charset="-128"/>
              </a:rPr>
              <a:t>1982</a:t>
            </a:r>
            <a:r>
              <a:rPr lang="ja-JP" altLang="en-US" sz="1800" dirty="0">
                <a:latin typeface="メイリオ" panose="020B0604030504040204" pitchFamily="50" charset="-128"/>
                <a:ea typeface="メイリオ" panose="020B0604030504040204" pitchFamily="50" charset="-128"/>
              </a:rPr>
              <a:t>年、丸谷が</a:t>
            </a:r>
            <a:r>
              <a:rPr lang="en-US" altLang="ja-JP" sz="1800" dirty="0">
                <a:latin typeface="メイリオ" panose="020B0604030504040204" pitchFamily="50" charset="-128"/>
                <a:ea typeface="メイリオ" panose="020B0604030504040204" pitchFamily="50" charset="-128"/>
              </a:rPr>
              <a:t>1983</a:t>
            </a:r>
            <a:r>
              <a:rPr lang="ja-JP" altLang="en-US" sz="1800" dirty="0">
                <a:latin typeface="メイリオ" panose="020B0604030504040204" pitchFamily="50" charset="-128"/>
                <a:ea typeface="メイリオ" panose="020B0604030504040204" pitchFamily="50" charset="-128"/>
              </a:rPr>
              <a:t>年と続く。</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ハルバートは当時イノベーション創出で有名な３</a:t>
            </a:r>
            <a:r>
              <a:rPr lang="en-US" altLang="ja-JP" sz="1800" dirty="0">
                <a:latin typeface="メイリオ" panose="020B0604030504040204" pitchFamily="50" charset="-128"/>
                <a:ea typeface="メイリオ" panose="020B0604030504040204" pitchFamily="50" charset="-128"/>
              </a:rPr>
              <a:t>M</a:t>
            </a:r>
            <a:r>
              <a:rPr lang="ja-JP" altLang="en-US" sz="1800" dirty="0">
                <a:latin typeface="メイリオ" panose="020B0604030504040204" pitchFamily="50" charset="-128"/>
                <a:ea typeface="メイリオ" panose="020B0604030504040204" pitchFamily="50" charset="-128"/>
              </a:rPr>
              <a:t>で研究開発を行っていたが、その３Ｍでも光積層造型技術は全く評価されなかったと言う。それは小玉も同様で、名古屋市工業研究所の所属であったが、上司からは全く見向きもされなかった。ホールは、技術開発から３Ｄシステムズ社を創業し社長として活躍した。</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0450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p:cNvGraphicFramePr>
            <a:graphicFrameLocks noGrp="1"/>
          </p:cNvGraphicFramePr>
          <p:nvPr/>
        </p:nvGraphicFramePr>
        <p:xfrm>
          <a:off x="1377910" y="788979"/>
          <a:ext cx="9436179" cy="5932496"/>
        </p:xfrm>
        <a:graphic>
          <a:graphicData uri="http://schemas.openxmlformats.org/drawingml/2006/table">
            <a:tbl>
              <a:tblPr firstRow="1" bandRow="1">
                <a:tableStyleId>{5C22544A-7EE6-4342-B048-85BDC9FD1C3A}</a:tableStyleId>
              </a:tblPr>
              <a:tblGrid>
                <a:gridCol w="2230370">
                  <a:extLst>
                    <a:ext uri="{9D8B030D-6E8A-4147-A177-3AD203B41FA5}">
                      <a16:colId xmlns:a16="http://schemas.microsoft.com/office/drawing/2014/main" val="20000"/>
                    </a:ext>
                  </a:extLst>
                </a:gridCol>
                <a:gridCol w="7205809">
                  <a:extLst>
                    <a:ext uri="{9D8B030D-6E8A-4147-A177-3AD203B41FA5}">
                      <a16:colId xmlns:a16="http://schemas.microsoft.com/office/drawing/2014/main" val="20001"/>
                    </a:ext>
                  </a:extLst>
                </a:gridCol>
              </a:tblGrid>
              <a:tr h="370781">
                <a:tc>
                  <a:txBody>
                    <a:bodyPr/>
                    <a:lstStyle/>
                    <a:p>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CMET</a:t>
                      </a:r>
                      <a:endPar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13" marB="45713">
                    <a:no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三菱商事・</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NTT</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データ、旭電化３社の</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JV</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1988</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年）ナブテスコ</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a:t>
                      </a:r>
                      <a:endPar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13" marB="45713">
                    <a:noFill/>
                  </a:tcPr>
                </a:tc>
                <a:extLst>
                  <a:ext uri="{0D108BD9-81ED-4DB2-BD59-A6C34878D82A}">
                    <a16:rowId xmlns:a16="http://schemas.microsoft.com/office/drawing/2014/main" val="10000"/>
                  </a:ext>
                </a:extLst>
              </a:tr>
              <a:tr h="370781">
                <a:tc>
                  <a:txBody>
                    <a:bodyPr/>
                    <a:lstStyle/>
                    <a:p>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D-MET</a:t>
                      </a:r>
                      <a:endPar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39" marR="91439" marT="45713" marB="45713">
                    <a:noFill/>
                  </a:tcPr>
                </a:tc>
                <a:tc>
                  <a:txBody>
                    <a:bodyPr/>
                    <a:lstStyle/>
                    <a:p>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JSR</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の子会社となり事業存続</a:t>
                      </a:r>
                    </a:p>
                  </a:txBody>
                  <a:tcPr marL="91439" marR="91439" marT="45713" marB="45713">
                    <a:noFill/>
                  </a:tcPr>
                </a:tc>
                <a:extLst>
                  <a:ext uri="{0D108BD9-81ED-4DB2-BD59-A6C34878D82A}">
                    <a16:rowId xmlns:a16="http://schemas.microsoft.com/office/drawing/2014/main" val="10001"/>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ソニー</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2003</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年、光造形事業進出、</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2007</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年、撤退）</a:t>
                      </a:r>
                    </a:p>
                  </a:txBody>
                  <a:tcPr marL="91439" marR="91439" marT="45713" marB="45713">
                    <a:solidFill>
                      <a:schemeClr val="bg1">
                        <a:lumMod val="85000"/>
                      </a:schemeClr>
                    </a:solidFill>
                  </a:tcPr>
                </a:tc>
                <a:extLst>
                  <a:ext uri="{0D108BD9-81ED-4DB2-BD59-A6C34878D82A}">
                    <a16:rowId xmlns:a16="http://schemas.microsoft.com/office/drawing/2014/main" val="10002"/>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三井造船</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a:t>
                      </a:r>
                    </a:p>
                  </a:txBody>
                  <a:tcPr marL="91439" marR="91439" marT="45713" marB="45713">
                    <a:solidFill>
                      <a:schemeClr val="bg1">
                        <a:lumMod val="85000"/>
                      </a:schemeClr>
                    </a:solidFill>
                  </a:tcPr>
                </a:tc>
                <a:extLst>
                  <a:ext uri="{0D108BD9-81ED-4DB2-BD59-A6C34878D82A}">
                    <a16:rowId xmlns:a16="http://schemas.microsoft.com/office/drawing/2014/main" val="10003"/>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帝人製機</a:t>
                      </a:r>
                    </a:p>
                  </a:txBody>
                  <a:tcPr marL="91439" marR="91439" marT="45713" marB="45713">
                    <a:solidFill>
                      <a:schemeClr val="bg1">
                        <a:lumMod val="85000"/>
                      </a:schemeClr>
                    </a:solidFill>
                  </a:tcPr>
                </a:tc>
                <a:tc>
                  <a:txBody>
                    <a:bodyPr/>
                    <a:lstStyle/>
                    <a:p>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1991</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年、光造形事業。</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2000</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CMET</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を買収、事業統合</a:t>
                      </a:r>
                    </a:p>
                  </a:txBody>
                  <a:tcPr marL="91439" marR="91439" marT="45713" marB="45713">
                    <a:solidFill>
                      <a:schemeClr val="bg1">
                        <a:lumMod val="85000"/>
                      </a:schemeClr>
                    </a:solidFill>
                  </a:tcPr>
                </a:tc>
                <a:extLst>
                  <a:ext uri="{0D108BD9-81ED-4DB2-BD59-A6C34878D82A}">
                    <a16:rowId xmlns:a16="http://schemas.microsoft.com/office/drawing/2014/main" val="10004"/>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デンケン</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撤退（消滅）</a:t>
                      </a:r>
                    </a:p>
                  </a:txBody>
                  <a:tcPr marL="91439" marR="91439" marT="45713" marB="45713">
                    <a:solidFill>
                      <a:schemeClr val="bg1">
                        <a:lumMod val="85000"/>
                      </a:schemeClr>
                    </a:solidFill>
                  </a:tcPr>
                </a:tc>
                <a:extLst>
                  <a:ext uri="{0D108BD9-81ED-4DB2-BD59-A6C34878D82A}">
                    <a16:rowId xmlns:a16="http://schemas.microsoft.com/office/drawing/2014/main" val="10005"/>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アウストラーダ</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撤退（消滅）</a:t>
                      </a:r>
                    </a:p>
                  </a:txBody>
                  <a:tcPr marL="91439" marR="91439" marT="45713" marB="45713">
                    <a:solidFill>
                      <a:schemeClr val="bg1">
                        <a:lumMod val="85000"/>
                      </a:schemeClr>
                    </a:solidFill>
                  </a:tcPr>
                </a:tc>
                <a:extLst>
                  <a:ext uri="{0D108BD9-81ED-4DB2-BD59-A6C34878D82A}">
                    <a16:rowId xmlns:a16="http://schemas.microsoft.com/office/drawing/2014/main" val="10006"/>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メイコー</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a:t>
                      </a:r>
                    </a:p>
                  </a:txBody>
                  <a:tcPr marL="91439" marR="91439" marT="45713" marB="45713">
                    <a:solidFill>
                      <a:schemeClr val="bg1">
                        <a:lumMod val="85000"/>
                      </a:schemeClr>
                    </a:solidFill>
                  </a:tcPr>
                </a:tc>
                <a:extLst>
                  <a:ext uri="{0D108BD9-81ED-4DB2-BD59-A6C34878D82A}">
                    <a16:rowId xmlns:a16="http://schemas.microsoft.com/office/drawing/2014/main" val="10007"/>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ウシオ電機</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ユニラピッド</a:t>
                      </a:r>
                    </a:p>
                  </a:txBody>
                  <a:tcPr marL="91439" marR="91439" marT="45713" marB="45713">
                    <a:solidFill>
                      <a:schemeClr val="bg1">
                        <a:lumMod val="85000"/>
                      </a:schemeClr>
                    </a:solidFill>
                  </a:tcPr>
                </a:tc>
                <a:extLst>
                  <a:ext uri="{0D108BD9-81ED-4DB2-BD59-A6C34878D82A}">
                    <a16:rowId xmlns:a16="http://schemas.microsoft.com/office/drawing/2014/main" val="10008"/>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中部日本工業</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撤退（消滅）</a:t>
                      </a:r>
                    </a:p>
                  </a:txBody>
                  <a:tcPr marL="91439" marR="91439" marT="45713" marB="45713">
                    <a:solidFill>
                      <a:schemeClr val="bg1">
                        <a:lumMod val="85000"/>
                      </a:schemeClr>
                    </a:solidFill>
                  </a:tcPr>
                </a:tc>
                <a:extLst>
                  <a:ext uri="{0D108BD9-81ED-4DB2-BD59-A6C34878D82A}">
                    <a16:rowId xmlns:a16="http://schemas.microsoft.com/office/drawing/2014/main" val="10009"/>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キラ</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a:t>
                      </a:r>
                    </a:p>
                  </a:txBody>
                  <a:tcPr marL="91439" marR="91439" marT="45713" marB="45713">
                    <a:solidFill>
                      <a:schemeClr val="bg1">
                        <a:lumMod val="85000"/>
                      </a:schemeClr>
                    </a:solidFill>
                  </a:tcPr>
                </a:tc>
                <a:extLst>
                  <a:ext uri="{0D108BD9-81ED-4DB2-BD59-A6C34878D82A}">
                    <a16:rowId xmlns:a16="http://schemas.microsoft.com/office/drawing/2014/main" val="10010"/>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豊田工機</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杉村精工に無償譲渡（</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2003</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p>
                  </a:txBody>
                  <a:tcPr marL="91439" marR="91439" marT="45713" marB="45713">
                    <a:solidFill>
                      <a:schemeClr val="bg1">
                        <a:lumMod val="85000"/>
                      </a:schemeClr>
                    </a:solidFill>
                  </a:tcPr>
                </a:tc>
                <a:extLst>
                  <a:ext uri="{0D108BD9-81ED-4DB2-BD59-A6C34878D82A}">
                    <a16:rowId xmlns:a16="http://schemas.microsoft.com/office/drawing/2014/main" val="10011"/>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杉村精工</a:t>
                      </a:r>
                    </a:p>
                  </a:txBody>
                  <a:tcPr marL="91439" marR="91439" marT="45713" marB="45713">
                    <a:solidFill>
                      <a:schemeClr val="bg1">
                        <a:lumMod val="85000"/>
                      </a:schemeClr>
                    </a:solid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撤退（消滅）</a:t>
                      </a:r>
                    </a:p>
                  </a:txBody>
                  <a:tcPr marL="91439" marR="91439" marT="45713" marB="45713">
                    <a:solidFill>
                      <a:schemeClr val="bg1">
                        <a:lumMod val="85000"/>
                      </a:schemeClr>
                    </a:solidFill>
                  </a:tcPr>
                </a:tc>
                <a:extLst>
                  <a:ext uri="{0D108BD9-81ED-4DB2-BD59-A6C34878D82A}">
                    <a16:rowId xmlns:a16="http://schemas.microsoft.com/office/drawing/2014/main" val="10012"/>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アスペクト</a:t>
                      </a:r>
                    </a:p>
                  </a:txBody>
                  <a:tcPr marL="91439" marR="91439" marT="45713" marB="45713">
                    <a:no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三菱商事の光造形事業撤退（</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1995</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年）に伴い</a:t>
                      </a:r>
                      <a:r>
                        <a:rPr kumimoji="1" lang="en-US" altLang="ja-JP"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1996</a:t>
                      </a:r>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年独立</a:t>
                      </a:r>
                    </a:p>
                  </a:txBody>
                  <a:tcPr marL="91439" marR="91439" marT="45713" marB="45713">
                    <a:noFill/>
                  </a:tcPr>
                </a:tc>
                <a:extLst>
                  <a:ext uri="{0D108BD9-81ED-4DB2-BD59-A6C34878D82A}">
                    <a16:rowId xmlns:a16="http://schemas.microsoft.com/office/drawing/2014/main" val="10013"/>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キーエンス</a:t>
                      </a:r>
                    </a:p>
                  </a:txBody>
                  <a:tcPr marL="91439" marR="91439" marT="45713" marB="45713">
                    <a:no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材料噴射型プリンタを事業の中心としている</a:t>
                      </a:r>
                    </a:p>
                  </a:txBody>
                  <a:tcPr marL="91439" marR="91439" marT="45713" marB="45713">
                    <a:noFill/>
                  </a:tcPr>
                </a:tc>
                <a:extLst>
                  <a:ext uri="{0D108BD9-81ED-4DB2-BD59-A6C34878D82A}">
                    <a16:rowId xmlns:a16="http://schemas.microsoft.com/office/drawing/2014/main" val="10014"/>
                  </a:ext>
                </a:extLst>
              </a:tr>
              <a:tr h="370781">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松浦機械製作所</a:t>
                      </a:r>
                    </a:p>
                  </a:txBody>
                  <a:tcPr marL="91439" marR="91439" marT="45713" marB="45713">
                    <a:noFill/>
                  </a:tcPr>
                </a:tc>
                <a:tc>
                  <a:txBody>
                    <a:bodyPr/>
                    <a:lstStyle/>
                    <a:p>
                      <a:r>
                        <a:rPr kumimoji="1" lang="ja-JP" altLang="en-US" sz="16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松下電工からの特許使用許諾を得て複合加工機を販売</a:t>
                      </a:r>
                    </a:p>
                  </a:txBody>
                  <a:tcPr marL="91439" marR="91439" marT="45713" marB="45713">
                    <a:noFill/>
                  </a:tcPr>
                </a:tc>
                <a:extLst>
                  <a:ext uri="{0D108BD9-81ED-4DB2-BD59-A6C34878D82A}">
                    <a16:rowId xmlns:a16="http://schemas.microsoft.com/office/drawing/2014/main" val="10015"/>
                  </a:ext>
                </a:extLst>
              </a:tr>
            </a:tbl>
          </a:graphicData>
        </a:graphic>
      </p:graphicFrame>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プリンタビジネスの国内状況</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11</a:t>
            </a:fld>
            <a:endParaRPr kumimoji="1" lang="ja-JP" altLang="en-US"/>
          </a:p>
        </p:txBody>
      </p:sp>
    </p:spTree>
    <p:extLst>
      <p:ext uri="{BB962C8B-B14F-4D97-AF65-F5344CB8AC3E}">
        <p14:creationId xmlns:p14="http://schemas.microsoft.com/office/powerpoint/2010/main" val="160396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★現在の主な国内プレイヤー</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12</a:t>
            </a:fld>
            <a:endParaRPr kumimoji="1" lang="ja-JP" altLang="en-US"/>
          </a:p>
        </p:txBody>
      </p:sp>
      <p:graphicFrame>
        <p:nvGraphicFramePr>
          <p:cNvPr id="11" name="表 10"/>
          <p:cNvGraphicFramePr>
            <a:graphicFrameLocks noGrp="1"/>
          </p:cNvGraphicFramePr>
          <p:nvPr/>
        </p:nvGraphicFramePr>
        <p:xfrm>
          <a:off x="2171699" y="1386705"/>
          <a:ext cx="8719619" cy="4754568"/>
        </p:xfrm>
        <a:graphic>
          <a:graphicData uri="http://schemas.openxmlformats.org/drawingml/2006/table">
            <a:tbl>
              <a:tblPr firstRow="1" bandRow="1">
                <a:tableStyleId>{5C22544A-7EE6-4342-B048-85BDC9FD1C3A}</a:tableStyleId>
              </a:tblPr>
              <a:tblGrid>
                <a:gridCol w="2677975">
                  <a:extLst>
                    <a:ext uri="{9D8B030D-6E8A-4147-A177-3AD203B41FA5}">
                      <a16:colId xmlns:a16="http://schemas.microsoft.com/office/drawing/2014/main" val="20000"/>
                    </a:ext>
                  </a:extLst>
                </a:gridCol>
                <a:gridCol w="6041644">
                  <a:extLst>
                    <a:ext uri="{9D8B030D-6E8A-4147-A177-3AD203B41FA5}">
                      <a16:colId xmlns:a16="http://schemas.microsoft.com/office/drawing/2014/main" val="20001"/>
                    </a:ext>
                  </a:extLst>
                </a:gridCol>
              </a:tblGrid>
              <a:tr h="396214">
                <a:tc>
                  <a:txBody>
                    <a:bodyPr/>
                    <a:lstStyle/>
                    <a:p>
                      <a:r>
                        <a:rPr kumimoji="1" lang="en-US" altLang="ja-JP"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CMET</a:t>
                      </a:r>
                      <a:endPar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液相光重合方式（結合剤噴射方式を開発中）</a:t>
                      </a:r>
                    </a:p>
                  </a:txBody>
                  <a:tcPr marL="91437" marR="91437" marT="45708" marB="45708">
                    <a:noFill/>
                  </a:tcPr>
                </a:tc>
                <a:extLst>
                  <a:ext uri="{0D108BD9-81ED-4DB2-BD59-A6C34878D82A}">
                    <a16:rowId xmlns:a16="http://schemas.microsoft.com/office/drawing/2014/main" val="10000"/>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アスペクト</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粉末床溶融結合方式（金属、樹脂）</a:t>
                      </a:r>
                    </a:p>
                  </a:txBody>
                  <a:tcPr marL="91437" marR="91437" marT="45708" marB="45708">
                    <a:noFill/>
                  </a:tcPr>
                </a:tc>
                <a:extLst>
                  <a:ext uri="{0D108BD9-81ED-4DB2-BD59-A6C34878D82A}">
                    <a16:rowId xmlns:a16="http://schemas.microsoft.com/office/drawing/2014/main" val="10001"/>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松浦機械製作所</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粉末床溶融結合＆切削の複合加工</a:t>
                      </a:r>
                    </a:p>
                  </a:txBody>
                  <a:tcPr marL="91437" marR="91437" marT="45708" marB="45708">
                    <a:noFill/>
                  </a:tcPr>
                </a:tc>
                <a:extLst>
                  <a:ext uri="{0D108BD9-81ED-4DB2-BD59-A6C34878D82A}">
                    <a16:rowId xmlns:a16="http://schemas.microsoft.com/office/drawing/2014/main" val="10002"/>
                  </a:ext>
                </a:extLst>
              </a:tr>
              <a:tr h="396214">
                <a:tc>
                  <a:txBody>
                    <a:bodyPr/>
                    <a:lstStyle/>
                    <a:p>
                      <a:r>
                        <a:rPr kumimoji="1" lang="en-US" altLang="ja-JP"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D-MET</a:t>
                      </a:r>
                      <a:endPar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液相光重合方式</a:t>
                      </a:r>
                    </a:p>
                  </a:txBody>
                  <a:tcPr marL="91437" marR="91437" marT="45708" marB="45708">
                    <a:noFill/>
                  </a:tcPr>
                </a:tc>
                <a:extLst>
                  <a:ext uri="{0D108BD9-81ED-4DB2-BD59-A6C34878D82A}">
                    <a16:rowId xmlns:a16="http://schemas.microsoft.com/office/drawing/2014/main" val="10003"/>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キーエンス</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材料噴射</a:t>
                      </a:r>
                    </a:p>
                  </a:txBody>
                  <a:tcPr marL="91437" marR="91437" marT="45708" marB="45708">
                    <a:noFill/>
                  </a:tcPr>
                </a:tc>
                <a:extLst>
                  <a:ext uri="{0D108BD9-81ED-4DB2-BD59-A6C34878D82A}">
                    <a16:rowId xmlns:a16="http://schemas.microsoft.com/office/drawing/2014/main" val="10004"/>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ホットプロシード</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材料押出方式</a:t>
                      </a:r>
                    </a:p>
                  </a:txBody>
                  <a:tcPr marL="91437" marR="91437" marT="45708" marB="45708">
                    <a:noFill/>
                  </a:tcPr>
                </a:tc>
                <a:extLst>
                  <a:ext uri="{0D108BD9-81ED-4DB2-BD59-A6C34878D82A}">
                    <a16:rowId xmlns:a16="http://schemas.microsoft.com/office/drawing/2014/main" val="10005"/>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ボンサイン・ラボ</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同上</a:t>
                      </a:r>
                    </a:p>
                  </a:txBody>
                  <a:tcPr marL="91437" marR="91437" marT="45708" marB="45708">
                    <a:noFill/>
                  </a:tcPr>
                </a:tc>
                <a:extLst>
                  <a:ext uri="{0D108BD9-81ED-4DB2-BD59-A6C34878D82A}">
                    <a16:rowId xmlns:a16="http://schemas.microsoft.com/office/drawing/2014/main" val="10006"/>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オープン・キューブ</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同上</a:t>
                      </a:r>
                    </a:p>
                  </a:txBody>
                  <a:tcPr marL="91437" marR="91437" marT="45708" marB="45708">
                    <a:noFill/>
                  </a:tcPr>
                </a:tc>
                <a:extLst>
                  <a:ext uri="{0D108BD9-81ED-4DB2-BD59-A6C34878D82A}">
                    <a16:rowId xmlns:a16="http://schemas.microsoft.com/office/drawing/2014/main" val="10007"/>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武藤工業</a:t>
                      </a:r>
                    </a:p>
                  </a:txBody>
                  <a:tcPr marL="91437" marR="91437" marT="45708" marB="45708">
                    <a:no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指向性エネルギー堆積（アーク溶接）</a:t>
                      </a:r>
                    </a:p>
                  </a:txBody>
                  <a:tcPr marL="91437" marR="91437" marT="45708" marB="45708">
                    <a:noFill/>
                  </a:tcPr>
                </a:tc>
                <a:extLst>
                  <a:ext uri="{0D108BD9-81ED-4DB2-BD59-A6C34878D82A}">
                    <a16:rowId xmlns:a16="http://schemas.microsoft.com/office/drawing/2014/main" val="10008"/>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キャノン</a:t>
                      </a:r>
                    </a:p>
                  </a:txBody>
                  <a:tcPr marL="91437" marR="91437" marT="45708" marB="45708">
                    <a:solidFill>
                      <a:srgbClr val="FFFF00"/>
                    </a:solid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インク・ジェット（ストラタシスにプリントヘッド提供）</a:t>
                      </a:r>
                      <a:r>
                        <a:rPr kumimoji="1" lang="en-US" altLang="ja-JP"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2018</a:t>
                      </a:r>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p>
                  </a:txBody>
                  <a:tcPr marL="91437" marR="91437" marT="45708" marB="45708">
                    <a:solidFill>
                      <a:srgbClr val="FFFF00"/>
                    </a:solidFill>
                  </a:tcPr>
                </a:tc>
                <a:extLst>
                  <a:ext uri="{0D108BD9-81ED-4DB2-BD59-A6C34878D82A}">
                    <a16:rowId xmlns:a16="http://schemas.microsoft.com/office/drawing/2014/main" val="10009"/>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リコー</a:t>
                      </a:r>
                    </a:p>
                  </a:txBody>
                  <a:tcPr marL="91437" marR="91437" marT="45708" marB="45708">
                    <a:solidFill>
                      <a:srgbClr val="FFFF00"/>
                    </a:solid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インク・ジェット　</a:t>
                      </a:r>
                      <a:r>
                        <a:rPr kumimoji="1" lang="en-US" altLang="ja-JP"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2018</a:t>
                      </a:r>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p>
                  </a:txBody>
                  <a:tcPr marL="91437" marR="91437" marT="45708" marB="45708">
                    <a:solidFill>
                      <a:srgbClr val="FFFF00"/>
                    </a:solidFill>
                  </a:tcPr>
                </a:tc>
                <a:extLst>
                  <a:ext uri="{0D108BD9-81ED-4DB2-BD59-A6C34878D82A}">
                    <a16:rowId xmlns:a16="http://schemas.microsoft.com/office/drawing/2014/main" val="10010"/>
                  </a:ext>
                </a:extLst>
              </a:tr>
              <a:tr h="396214">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エプソン</a:t>
                      </a:r>
                    </a:p>
                  </a:txBody>
                  <a:tcPr marL="91437" marR="91437" marT="45708" marB="45708">
                    <a:solidFill>
                      <a:srgbClr val="FFFF00"/>
                    </a:solidFill>
                  </a:tcPr>
                </a:tc>
                <a:tc>
                  <a:txBody>
                    <a:bodyPr/>
                    <a:lstStyle/>
                    <a:p>
                      <a:r>
                        <a:rPr kumimoji="1" lang="ja-JP" altLang="en-US" sz="1800" b="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インク・ジェット</a:t>
                      </a:r>
                    </a:p>
                  </a:txBody>
                  <a:tcPr marL="91437" marR="91437" marT="45708" marB="45708">
                    <a:solidFill>
                      <a:srgbClr val="FFFF00"/>
                    </a:solidFill>
                  </a:tcPr>
                </a:tc>
                <a:extLst>
                  <a:ext uri="{0D108BD9-81ED-4DB2-BD59-A6C34878D82A}">
                    <a16:rowId xmlns:a16="http://schemas.microsoft.com/office/drawing/2014/main" val="10011"/>
                  </a:ext>
                </a:extLst>
              </a:tr>
            </a:tbl>
          </a:graphicData>
        </a:graphic>
      </p:graphicFrame>
      <p:sp>
        <p:nvSpPr>
          <p:cNvPr id="12" name="テキスト ボックス 3"/>
          <p:cNvSpPr txBox="1">
            <a:spLocks noChangeArrowheads="1"/>
          </p:cNvSpPr>
          <p:nvPr/>
        </p:nvSpPr>
        <p:spPr bwMode="auto">
          <a:xfrm>
            <a:off x="1741487" y="4880386"/>
            <a:ext cx="4302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これから進出</a:t>
            </a:r>
          </a:p>
        </p:txBody>
      </p:sp>
    </p:spTree>
    <p:extLst>
      <p:ext uri="{BB962C8B-B14F-4D97-AF65-F5344CB8AC3E}">
        <p14:creationId xmlns:p14="http://schemas.microsoft.com/office/powerpoint/2010/main" val="381292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プリンタ市場は、世界２強状態</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スライド番号プレースホルダー 1"/>
          <p:cNvSpPr>
            <a:spLocks noGrp="1"/>
          </p:cNvSpPr>
          <p:nvPr>
            <p:ph type="sldNum" sz="quarter" idx="12"/>
          </p:nvPr>
        </p:nvSpPr>
        <p:spPr>
          <a:xfrm>
            <a:off x="11778719" y="6492875"/>
            <a:ext cx="413281" cy="365125"/>
          </a:xfrm>
        </p:spPr>
        <p:txBody>
          <a:bodyPr/>
          <a:lstStyle/>
          <a:p>
            <a:fld id="{6F8D1931-CE7A-4631-A2FD-F09270C7E571}" type="slidenum">
              <a:rPr kumimoji="1" lang="ja-JP" altLang="en-US" smtClean="0"/>
              <a:t>13</a:t>
            </a:fld>
            <a:endParaRPr kumimoji="1" lang="ja-JP" altLang="en-US"/>
          </a:p>
        </p:txBody>
      </p:sp>
      <p:sp>
        <p:nvSpPr>
          <p:cNvPr id="11" name="角丸四角形 10"/>
          <p:cNvSpPr/>
          <p:nvPr/>
        </p:nvSpPr>
        <p:spPr>
          <a:xfrm>
            <a:off x="3102635" y="1066800"/>
            <a:ext cx="1584325"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b="1" dirty="0">
                <a:solidFill>
                  <a:schemeClr val="tx1"/>
                </a:solidFill>
              </a:rPr>
              <a:t>3D Systems</a:t>
            </a:r>
            <a:endParaRPr lang="ja-JP" altLang="en-US" b="1" dirty="0">
              <a:solidFill>
                <a:schemeClr val="tx1"/>
              </a:solidFill>
            </a:endParaRPr>
          </a:p>
        </p:txBody>
      </p:sp>
      <p:sp>
        <p:nvSpPr>
          <p:cNvPr id="12" name="角丸四角形 11"/>
          <p:cNvSpPr/>
          <p:nvPr/>
        </p:nvSpPr>
        <p:spPr>
          <a:xfrm>
            <a:off x="3102635" y="2003425"/>
            <a:ext cx="1584325" cy="57467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a:solidFill>
                  <a:schemeClr val="tx1"/>
                </a:solidFill>
              </a:rPr>
              <a:t>Z</a:t>
            </a:r>
            <a:br>
              <a:rPr lang="en-US" altLang="ja-JP" dirty="0">
                <a:solidFill>
                  <a:schemeClr val="tx1"/>
                </a:solidFill>
              </a:rPr>
            </a:br>
            <a:r>
              <a:rPr lang="en-US" altLang="ja-JP" dirty="0">
                <a:solidFill>
                  <a:schemeClr val="tx1"/>
                </a:solidFill>
              </a:rPr>
              <a:t>Corporation</a:t>
            </a:r>
            <a:endParaRPr lang="ja-JP" altLang="en-US" dirty="0">
              <a:solidFill>
                <a:schemeClr val="tx1"/>
              </a:solidFill>
            </a:endParaRPr>
          </a:p>
        </p:txBody>
      </p:sp>
      <p:sp>
        <p:nvSpPr>
          <p:cNvPr id="13" name="角丸四角形 12"/>
          <p:cNvSpPr/>
          <p:nvPr/>
        </p:nvSpPr>
        <p:spPr>
          <a:xfrm>
            <a:off x="6849135" y="1570037"/>
            <a:ext cx="1582738" cy="576263"/>
          </a:xfrm>
          <a:prstGeom prst="roundRect">
            <a:avLst>
              <a:gd name="adj" fmla="val 50000"/>
            </a:avLst>
          </a:prstGeom>
          <a:solidFill>
            <a:srgbClr val="FFFF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a:solidFill>
                  <a:schemeClr val="tx1"/>
                </a:solidFill>
              </a:rPr>
              <a:t>3D Systems</a:t>
            </a:r>
            <a:endParaRPr lang="ja-JP" altLang="en-US" dirty="0">
              <a:solidFill>
                <a:schemeClr val="tx1"/>
              </a:solidFill>
            </a:endParaRPr>
          </a:p>
        </p:txBody>
      </p:sp>
      <p:cxnSp>
        <p:nvCxnSpPr>
          <p:cNvPr id="14" name="カギ線コネクタ 13"/>
          <p:cNvCxnSpPr>
            <a:stCxn id="11" idx="3"/>
            <a:endCxn id="13" idx="1"/>
          </p:cNvCxnSpPr>
          <p:nvPr/>
        </p:nvCxnSpPr>
        <p:spPr>
          <a:xfrm>
            <a:off x="4686960" y="1354137"/>
            <a:ext cx="2162175" cy="503238"/>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12" idx="3"/>
            <a:endCxn id="13" idx="1"/>
          </p:cNvCxnSpPr>
          <p:nvPr/>
        </p:nvCxnSpPr>
        <p:spPr>
          <a:xfrm flipV="1">
            <a:off x="4686960" y="1857375"/>
            <a:ext cx="2162175" cy="433387"/>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2310473" y="3860800"/>
            <a:ext cx="1584325"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b="1" dirty="0" err="1">
                <a:solidFill>
                  <a:schemeClr val="tx1"/>
                </a:solidFill>
              </a:rPr>
              <a:t>Stratasys</a:t>
            </a:r>
            <a:endParaRPr lang="ja-JP" altLang="en-US" b="1" dirty="0">
              <a:solidFill>
                <a:schemeClr val="tx1"/>
              </a:solidFill>
            </a:endParaRPr>
          </a:p>
        </p:txBody>
      </p:sp>
      <p:sp>
        <p:nvSpPr>
          <p:cNvPr id="17" name="角丸四角形 16"/>
          <p:cNvSpPr/>
          <p:nvPr/>
        </p:nvSpPr>
        <p:spPr>
          <a:xfrm>
            <a:off x="2310473" y="4797425"/>
            <a:ext cx="1584325"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err="1">
                <a:solidFill>
                  <a:schemeClr val="tx1"/>
                </a:solidFill>
              </a:rPr>
              <a:t>Solidscape</a:t>
            </a:r>
            <a:endParaRPr lang="ja-JP" altLang="en-US" dirty="0">
              <a:solidFill>
                <a:schemeClr val="tx1"/>
              </a:solidFill>
            </a:endParaRPr>
          </a:p>
        </p:txBody>
      </p:sp>
      <p:sp>
        <p:nvSpPr>
          <p:cNvPr id="18" name="角丸四角形 17"/>
          <p:cNvSpPr/>
          <p:nvPr/>
        </p:nvSpPr>
        <p:spPr>
          <a:xfrm>
            <a:off x="4471060" y="3860800"/>
            <a:ext cx="1584325"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err="1">
                <a:solidFill>
                  <a:schemeClr val="tx1"/>
                </a:solidFill>
              </a:rPr>
              <a:t>Stratasys</a:t>
            </a:r>
            <a:endParaRPr lang="ja-JP" altLang="en-US" dirty="0">
              <a:solidFill>
                <a:schemeClr val="tx1"/>
              </a:solidFill>
            </a:endParaRPr>
          </a:p>
        </p:txBody>
      </p:sp>
      <p:cxnSp>
        <p:nvCxnSpPr>
          <p:cNvPr id="19" name="直線矢印コネクタ 18"/>
          <p:cNvCxnSpPr>
            <a:stCxn id="16" idx="3"/>
            <a:endCxn id="18" idx="1"/>
          </p:cNvCxnSpPr>
          <p:nvPr/>
        </p:nvCxnSpPr>
        <p:spPr>
          <a:xfrm>
            <a:off x="3894798" y="4148137"/>
            <a:ext cx="5762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17" idx="0"/>
            <a:endCxn id="16" idx="2"/>
          </p:cNvCxnSpPr>
          <p:nvPr/>
        </p:nvCxnSpPr>
        <p:spPr>
          <a:xfrm flipV="1">
            <a:off x="3102635" y="4437062"/>
            <a:ext cx="0" cy="360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角丸四角形 20"/>
          <p:cNvSpPr/>
          <p:nvPr/>
        </p:nvSpPr>
        <p:spPr>
          <a:xfrm>
            <a:off x="4471060" y="2936875"/>
            <a:ext cx="1584325"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a:solidFill>
                  <a:schemeClr val="tx1"/>
                </a:solidFill>
              </a:rPr>
              <a:t>Objet</a:t>
            </a:r>
            <a:endParaRPr lang="ja-JP" altLang="en-US" dirty="0">
              <a:solidFill>
                <a:schemeClr val="tx1"/>
              </a:solidFill>
            </a:endParaRPr>
          </a:p>
        </p:txBody>
      </p:sp>
      <p:sp>
        <p:nvSpPr>
          <p:cNvPr id="22" name="角丸四角形 21"/>
          <p:cNvSpPr/>
          <p:nvPr/>
        </p:nvSpPr>
        <p:spPr>
          <a:xfrm>
            <a:off x="6852310" y="3913187"/>
            <a:ext cx="1582738" cy="576263"/>
          </a:xfrm>
          <a:prstGeom prst="roundRect">
            <a:avLst>
              <a:gd name="adj" fmla="val 50000"/>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err="1">
                <a:solidFill>
                  <a:schemeClr val="tx1"/>
                </a:solidFill>
              </a:rPr>
              <a:t>Stratasys</a:t>
            </a:r>
            <a:endParaRPr lang="ja-JP" altLang="en-US" dirty="0">
              <a:solidFill>
                <a:schemeClr val="tx1"/>
              </a:solidFill>
            </a:endParaRPr>
          </a:p>
        </p:txBody>
      </p:sp>
      <p:cxnSp>
        <p:nvCxnSpPr>
          <p:cNvPr id="23" name="カギ線コネクタ 22"/>
          <p:cNvCxnSpPr/>
          <p:nvPr/>
        </p:nvCxnSpPr>
        <p:spPr>
          <a:xfrm>
            <a:off x="6055385" y="3224212"/>
            <a:ext cx="796925" cy="97631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6852310" y="4848225"/>
            <a:ext cx="1582738" cy="576262"/>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dirty="0" err="1">
                <a:solidFill>
                  <a:schemeClr val="tx1"/>
                </a:solidFill>
              </a:rPr>
              <a:t>MakerBot</a:t>
            </a:r>
            <a:endParaRPr lang="ja-JP" altLang="en-US" dirty="0">
              <a:solidFill>
                <a:schemeClr val="tx1"/>
              </a:solidFill>
            </a:endParaRPr>
          </a:p>
        </p:txBody>
      </p:sp>
      <p:cxnSp>
        <p:nvCxnSpPr>
          <p:cNvPr id="25" name="直線矢印コネクタ 24"/>
          <p:cNvCxnSpPr>
            <a:stCxn id="24" idx="0"/>
            <a:endCxn id="22" idx="2"/>
          </p:cNvCxnSpPr>
          <p:nvPr/>
        </p:nvCxnSpPr>
        <p:spPr>
          <a:xfrm flipV="1">
            <a:off x="7642885" y="4489450"/>
            <a:ext cx="0"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22" idx="1"/>
          </p:cNvCxnSpPr>
          <p:nvPr/>
        </p:nvCxnSpPr>
        <p:spPr>
          <a:xfrm>
            <a:off x="6055385" y="4200525"/>
            <a:ext cx="7969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3102635" y="4489450"/>
            <a:ext cx="863600" cy="260350"/>
          </a:xfrm>
          <a:prstGeom prst="rect">
            <a:avLst/>
          </a:prstGeom>
          <a:noFill/>
        </p:spPr>
        <p:txBody>
          <a:bodyPr>
            <a:spAutoFit/>
          </a:bodyPr>
          <a:lstStyle/>
          <a:p>
            <a:pPr eaLnBrk="1" hangingPunct="1">
              <a:defRPr/>
            </a:pPr>
            <a:r>
              <a:rPr lang="en-US" altLang="ja-JP" sz="1050" dirty="0"/>
              <a:t>2011</a:t>
            </a:r>
            <a:r>
              <a:rPr lang="ja-JP" altLang="en-US" sz="1050" dirty="0"/>
              <a:t>年</a:t>
            </a:r>
            <a:r>
              <a:rPr lang="en-US" altLang="ja-JP" sz="1050" dirty="0"/>
              <a:t>5</a:t>
            </a:r>
            <a:r>
              <a:rPr lang="ja-JP" altLang="en-US" sz="1050" dirty="0"/>
              <a:t>月</a:t>
            </a:r>
          </a:p>
        </p:txBody>
      </p:sp>
      <p:sp>
        <p:nvSpPr>
          <p:cNvPr id="28" name="テキスト ボックス 27"/>
          <p:cNvSpPr txBox="1"/>
          <p:nvPr/>
        </p:nvSpPr>
        <p:spPr>
          <a:xfrm>
            <a:off x="6022048" y="4200525"/>
            <a:ext cx="863600" cy="261937"/>
          </a:xfrm>
          <a:prstGeom prst="rect">
            <a:avLst/>
          </a:prstGeom>
          <a:noFill/>
        </p:spPr>
        <p:txBody>
          <a:bodyPr>
            <a:spAutoFit/>
          </a:bodyPr>
          <a:lstStyle/>
          <a:p>
            <a:pPr eaLnBrk="1" hangingPunct="1">
              <a:defRPr/>
            </a:pPr>
            <a:r>
              <a:rPr lang="en-US" altLang="ja-JP" sz="1050" dirty="0"/>
              <a:t>2012</a:t>
            </a:r>
            <a:r>
              <a:rPr lang="ja-JP" altLang="en-US" sz="1050" dirty="0"/>
              <a:t>年</a:t>
            </a:r>
            <a:r>
              <a:rPr lang="en-US" altLang="ja-JP" sz="1050" dirty="0"/>
              <a:t>4</a:t>
            </a:r>
            <a:r>
              <a:rPr lang="ja-JP" altLang="en-US" sz="1050" dirty="0"/>
              <a:t>月</a:t>
            </a:r>
          </a:p>
        </p:txBody>
      </p:sp>
      <p:sp>
        <p:nvSpPr>
          <p:cNvPr id="29" name="テキスト ボックス 28"/>
          <p:cNvSpPr txBox="1"/>
          <p:nvPr/>
        </p:nvSpPr>
        <p:spPr>
          <a:xfrm>
            <a:off x="7639710" y="4560887"/>
            <a:ext cx="863600" cy="261938"/>
          </a:xfrm>
          <a:prstGeom prst="rect">
            <a:avLst/>
          </a:prstGeom>
          <a:noFill/>
        </p:spPr>
        <p:txBody>
          <a:bodyPr>
            <a:spAutoFit/>
          </a:bodyPr>
          <a:lstStyle/>
          <a:p>
            <a:pPr eaLnBrk="1" hangingPunct="1">
              <a:defRPr/>
            </a:pPr>
            <a:r>
              <a:rPr lang="en-US" altLang="ja-JP" sz="1050" dirty="0"/>
              <a:t>2013</a:t>
            </a:r>
            <a:r>
              <a:rPr lang="ja-JP" altLang="en-US" sz="1050" dirty="0"/>
              <a:t>年</a:t>
            </a:r>
            <a:r>
              <a:rPr lang="en-US" altLang="ja-JP" sz="1050" dirty="0"/>
              <a:t>6</a:t>
            </a:r>
            <a:r>
              <a:rPr lang="ja-JP" altLang="en-US" sz="1050" dirty="0"/>
              <a:t>月</a:t>
            </a:r>
          </a:p>
        </p:txBody>
      </p:sp>
      <p:sp>
        <p:nvSpPr>
          <p:cNvPr id="30" name="テキスト ボックス 29"/>
          <p:cNvSpPr txBox="1"/>
          <p:nvPr/>
        </p:nvSpPr>
        <p:spPr>
          <a:xfrm>
            <a:off x="4902860" y="1724025"/>
            <a:ext cx="863600" cy="261937"/>
          </a:xfrm>
          <a:prstGeom prst="rect">
            <a:avLst/>
          </a:prstGeom>
          <a:noFill/>
        </p:spPr>
        <p:txBody>
          <a:bodyPr>
            <a:spAutoFit/>
          </a:bodyPr>
          <a:lstStyle/>
          <a:p>
            <a:pPr algn="r" eaLnBrk="1" hangingPunct="1">
              <a:defRPr/>
            </a:pPr>
            <a:r>
              <a:rPr lang="en-US" altLang="ja-JP" sz="1050" dirty="0"/>
              <a:t>2012</a:t>
            </a:r>
            <a:r>
              <a:rPr lang="ja-JP" altLang="en-US" sz="1050" dirty="0"/>
              <a:t>年</a:t>
            </a:r>
            <a:r>
              <a:rPr lang="en-US" altLang="ja-JP" sz="1050" dirty="0"/>
              <a:t>1</a:t>
            </a:r>
            <a:r>
              <a:rPr lang="ja-JP" altLang="en-US" sz="1050" dirty="0"/>
              <a:t>月</a:t>
            </a:r>
          </a:p>
        </p:txBody>
      </p:sp>
      <p:sp>
        <p:nvSpPr>
          <p:cNvPr id="31" name="左大かっこ 30"/>
          <p:cNvSpPr/>
          <p:nvPr/>
        </p:nvSpPr>
        <p:spPr>
          <a:xfrm rot="10800000">
            <a:off x="8435048" y="1854200"/>
            <a:ext cx="933450" cy="2346325"/>
          </a:xfrm>
          <a:prstGeom prst="leftBracket">
            <a:avLst>
              <a:gd name="adj" fmla="val 112168"/>
            </a:avLst>
          </a:prstGeom>
          <a:ln w="19050" cmpd="sng">
            <a:solidFill>
              <a:srgbClr val="FF0000"/>
            </a:solidFill>
            <a:prstDash val="sysDash"/>
            <a:headEnd type="triangle" w="lg" len="sm"/>
            <a:tailEnd type="triangle" w="lg" len="sm"/>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ja-JP" altLang="en-US"/>
          </a:p>
        </p:txBody>
      </p:sp>
      <p:sp>
        <p:nvSpPr>
          <p:cNvPr id="32" name="テキスト ボックス 7"/>
          <p:cNvSpPr txBox="1">
            <a:spLocks noChangeArrowheads="1"/>
          </p:cNvSpPr>
          <p:nvPr/>
        </p:nvSpPr>
        <p:spPr bwMode="auto">
          <a:xfrm>
            <a:off x="9368498" y="2211387"/>
            <a:ext cx="554038"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2400">
                <a:latin typeface="メイリオ" panose="020B0604030504040204" pitchFamily="50" charset="-128"/>
                <a:ea typeface="メイリオ" panose="020B0604030504040204" pitchFamily="50" charset="-128"/>
              </a:rPr>
              <a:t>世界２強</a:t>
            </a:r>
          </a:p>
        </p:txBody>
      </p:sp>
      <p:sp>
        <p:nvSpPr>
          <p:cNvPr id="34" name="角丸四角形 33"/>
          <p:cNvSpPr/>
          <p:nvPr/>
        </p:nvSpPr>
        <p:spPr>
          <a:xfrm>
            <a:off x="1053371" y="5524499"/>
            <a:ext cx="10384325" cy="108108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defRPr/>
            </a:pPr>
            <a:r>
              <a:rPr lang="en-US" altLang="ja-JP" sz="1600" dirty="0">
                <a:solidFill>
                  <a:schemeClr val="tx1"/>
                </a:solidFill>
                <a:latin typeface="Meiryo UI" panose="020B0604030504040204" pitchFamily="50" charset="-128"/>
                <a:ea typeface="Meiryo UI" panose="020B0604030504040204" pitchFamily="50" charset="-128"/>
              </a:rPr>
              <a:t>【3</a:t>
            </a:r>
            <a:r>
              <a:rPr lang="ja-JP" altLang="en-US" sz="1600" dirty="0">
                <a:solidFill>
                  <a:schemeClr val="tx1"/>
                </a:solidFill>
                <a:latin typeface="Meiryo UI" panose="020B0604030504040204" pitchFamily="50" charset="-128"/>
                <a:ea typeface="Meiryo UI" panose="020B0604030504040204" pitchFamily="50" charset="-128"/>
              </a:rPr>
              <a:t>次元</a:t>
            </a:r>
            <a:r>
              <a:rPr lang="en-US" altLang="ja-JP" sz="1600" dirty="0">
                <a:solidFill>
                  <a:schemeClr val="tx1"/>
                </a:solidFill>
                <a:latin typeface="Meiryo UI" panose="020B0604030504040204" pitchFamily="50" charset="-128"/>
                <a:ea typeface="Meiryo UI" panose="020B0604030504040204" pitchFamily="50" charset="-128"/>
              </a:rPr>
              <a:t>3</a:t>
            </a:r>
            <a:r>
              <a:rPr lang="ja-JP" altLang="en-US" sz="1600" dirty="0">
                <a:solidFill>
                  <a:schemeClr val="tx1"/>
                </a:solidFill>
                <a:latin typeface="Meiryo UI" panose="020B0604030504040204" pitchFamily="50" charset="-128"/>
                <a:ea typeface="Meiryo UI" panose="020B0604030504040204" pitchFamily="50" charset="-128"/>
              </a:rPr>
              <a:t>プリンタ業界の動向</a:t>
            </a:r>
            <a:r>
              <a:rPr lang="en-US" altLang="ja-JP" sz="1600" dirty="0">
                <a:solidFill>
                  <a:schemeClr val="tx1"/>
                </a:solidFill>
                <a:latin typeface="Meiryo UI" panose="020B0604030504040204" pitchFamily="50" charset="-128"/>
                <a:ea typeface="Meiryo UI" panose="020B0604030504040204" pitchFamily="50" charset="-128"/>
              </a:rPr>
              <a:t>】</a:t>
            </a:r>
          </a:p>
          <a:p>
            <a:pPr eaLnBrk="1" hangingPunct="1">
              <a:defRPr/>
            </a:pPr>
            <a:r>
              <a:rPr lang="en-US" altLang="ja-JP" sz="1600" dirty="0">
                <a:solidFill>
                  <a:schemeClr val="tx1"/>
                </a:solidFill>
                <a:latin typeface="Meiryo UI" panose="020B0604030504040204" pitchFamily="50" charset="-128"/>
                <a:ea typeface="Meiryo UI" panose="020B0604030504040204" pitchFamily="50" charset="-128"/>
              </a:rPr>
              <a:t>3</a:t>
            </a:r>
            <a:r>
              <a:rPr lang="ja-JP" altLang="en-US" sz="1600" dirty="0">
                <a:solidFill>
                  <a:schemeClr val="tx1"/>
                </a:solidFill>
                <a:latin typeface="Meiryo UI" panose="020B0604030504040204" pitchFamily="50" charset="-128"/>
                <a:ea typeface="Meiryo UI" panose="020B0604030504040204" pitchFamily="50" charset="-128"/>
              </a:rPr>
              <a:t>次元プリンタ業界は、</a:t>
            </a:r>
            <a:r>
              <a:rPr lang="en-US" altLang="ja-JP" sz="1600" dirty="0" err="1">
                <a:solidFill>
                  <a:schemeClr val="tx1"/>
                </a:solidFill>
                <a:latin typeface="Meiryo UI" panose="020B0604030504040204" pitchFamily="50" charset="-128"/>
                <a:ea typeface="Meiryo UI" panose="020B0604030504040204" pitchFamily="50" charset="-128"/>
              </a:rPr>
              <a:t>Stratasys</a:t>
            </a:r>
            <a:r>
              <a:rPr lang="ja-JP" altLang="en-US" sz="1600" dirty="0">
                <a:solidFill>
                  <a:schemeClr val="tx1"/>
                </a:solidFill>
                <a:latin typeface="Meiryo UI" panose="020B0604030504040204" pitchFamily="50" charset="-128"/>
                <a:ea typeface="Meiryo UI" panose="020B0604030504040204" pitchFamily="50" charset="-128"/>
              </a:rPr>
              <a:t>陣営と</a:t>
            </a:r>
            <a:r>
              <a:rPr lang="en-US" altLang="ja-JP" sz="1600" dirty="0">
                <a:solidFill>
                  <a:schemeClr val="tx1"/>
                </a:solidFill>
                <a:latin typeface="Meiryo UI" panose="020B0604030504040204" pitchFamily="50" charset="-128"/>
                <a:ea typeface="Meiryo UI" panose="020B0604030504040204" pitchFamily="50" charset="-128"/>
              </a:rPr>
              <a:t>3D Systems</a:t>
            </a:r>
            <a:r>
              <a:rPr lang="ja-JP" altLang="en-US" sz="1600" dirty="0">
                <a:solidFill>
                  <a:schemeClr val="tx1"/>
                </a:solidFill>
                <a:latin typeface="Meiryo UI" panose="020B0604030504040204" pitchFamily="50" charset="-128"/>
                <a:ea typeface="Meiryo UI" panose="020B0604030504040204" pitchFamily="50" charset="-128"/>
              </a:rPr>
              <a:t>陣営の</a:t>
            </a:r>
            <a:r>
              <a:rPr lang="en-US" altLang="ja-JP" sz="1600" dirty="0">
                <a:solidFill>
                  <a:schemeClr val="tx1"/>
                </a:solidFill>
                <a:latin typeface="Meiryo UI" panose="020B0604030504040204" pitchFamily="50" charset="-128"/>
                <a:ea typeface="Meiryo UI" panose="020B0604030504040204" pitchFamily="50" charset="-128"/>
              </a:rPr>
              <a:t>2</a:t>
            </a:r>
            <a:r>
              <a:rPr lang="ja-JP" altLang="en-US" sz="1600" dirty="0">
                <a:solidFill>
                  <a:schemeClr val="tx1"/>
                </a:solidFill>
                <a:latin typeface="Meiryo UI" panose="020B0604030504040204" pitchFamily="50" charset="-128"/>
                <a:ea typeface="Meiryo UI" panose="020B0604030504040204" pitchFamily="50" charset="-128"/>
              </a:rPr>
              <a:t>強状態。老舗の</a:t>
            </a:r>
            <a:r>
              <a:rPr lang="en-US" altLang="ja-JP" sz="1600" dirty="0">
                <a:solidFill>
                  <a:schemeClr val="tx1"/>
                </a:solidFill>
                <a:latin typeface="Meiryo UI" panose="020B0604030504040204" pitchFamily="50" charset="-128"/>
                <a:ea typeface="Meiryo UI" panose="020B0604030504040204" pitchFamily="50" charset="-128"/>
              </a:rPr>
              <a:t>3D Systems</a:t>
            </a:r>
            <a:r>
              <a:rPr lang="ja-JP" altLang="en-US" sz="1600" dirty="0">
                <a:solidFill>
                  <a:schemeClr val="tx1"/>
                </a:solidFill>
                <a:latin typeface="Meiryo UI" panose="020B0604030504040204" pitchFamily="50" charset="-128"/>
                <a:ea typeface="Meiryo UI" panose="020B0604030504040204" pitchFamily="50" charset="-128"/>
              </a:rPr>
              <a:t>社は、</a:t>
            </a:r>
            <a:r>
              <a:rPr lang="en-US" altLang="ja-JP" sz="1600" dirty="0">
                <a:solidFill>
                  <a:schemeClr val="tx1"/>
                </a:solidFill>
                <a:latin typeface="Meiryo UI" panose="020B0604030504040204" pitchFamily="50" charset="-128"/>
                <a:ea typeface="Meiryo UI" panose="020B0604030504040204" pitchFamily="50" charset="-128"/>
              </a:rPr>
              <a:t>2012</a:t>
            </a:r>
            <a:r>
              <a:rPr lang="ja-JP" altLang="en-US" sz="1600" dirty="0">
                <a:solidFill>
                  <a:schemeClr val="tx1"/>
                </a:solidFill>
                <a:latin typeface="Meiryo UI" panose="020B0604030504040204" pitchFamily="50" charset="-128"/>
                <a:ea typeface="Meiryo UI" panose="020B0604030504040204" pitchFamily="50" charset="-128"/>
              </a:rPr>
              <a:t>年</a:t>
            </a:r>
            <a:r>
              <a:rPr lang="en-US" altLang="ja-JP" sz="1600" dirty="0">
                <a:solidFill>
                  <a:schemeClr val="tx1"/>
                </a:solidFill>
                <a:latin typeface="Meiryo UI" panose="020B0604030504040204" pitchFamily="50" charset="-128"/>
                <a:ea typeface="Meiryo UI" panose="020B0604030504040204" pitchFamily="50" charset="-128"/>
              </a:rPr>
              <a:t>1</a:t>
            </a:r>
            <a:r>
              <a:rPr lang="ja-JP" altLang="en-US" sz="1600" dirty="0">
                <a:solidFill>
                  <a:schemeClr val="tx1"/>
                </a:solidFill>
                <a:latin typeface="Meiryo UI" panose="020B0604030504040204" pitchFamily="50" charset="-128"/>
                <a:ea typeface="Meiryo UI" panose="020B0604030504040204" pitchFamily="50" charset="-128"/>
              </a:rPr>
              <a:t>月</a:t>
            </a:r>
            <a:r>
              <a:rPr lang="en-US" altLang="ja-JP" sz="1600" dirty="0">
                <a:solidFill>
                  <a:schemeClr val="tx1"/>
                </a:solidFill>
                <a:latin typeface="Meiryo UI" panose="020B0604030504040204" pitchFamily="50" charset="-128"/>
                <a:ea typeface="Meiryo UI" panose="020B0604030504040204" pitchFamily="50" charset="-128"/>
              </a:rPr>
              <a:t>3</a:t>
            </a:r>
            <a:r>
              <a:rPr lang="ja-JP" altLang="en-US" sz="1600" dirty="0">
                <a:solidFill>
                  <a:schemeClr val="tx1"/>
                </a:solidFill>
                <a:latin typeface="Meiryo UI" panose="020B0604030504040204" pitchFamily="50" charset="-128"/>
                <a:ea typeface="Meiryo UI" panose="020B0604030504040204" pitchFamily="50" charset="-128"/>
              </a:rPr>
              <a:t>日付で米</a:t>
            </a:r>
            <a:r>
              <a:rPr lang="en-US" altLang="ja-JP" sz="1600" dirty="0">
                <a:solidFill>
                  <a:schemeClr val="tx1"/>
                </a:solidFill>
                <a:latin typeface="Meiryo UI" panose="020B0604030504040204" pitchFamily="50" charset="-128"/>
                <a:ea typeface="Meiryo UI" panose="020B0604030504040204" pitchFamily="50" charset="-128"/>
              </a:rPr>
              <a:t>Z</a:t>
            </a:r>
            <a:r>
              <a:rPr lang="ja-JP" altLang="en-US" sz="1600" dirty="0">
                <a:solidFill>
                  <a:schemeClr val="tx1"/>
                </a:solidFill>
                <a:latin typeface="Meiryo UI" panose="020B0604030504040204" pitchFamily="50" charset="-128"/>
                <a:ea typeface="Meiryo UI" panose="020B0604030504040204" pitchFamily="50" charset="-128"/>
              </a:rPr>
              <a:t>社と経営統合。</a:t>
            </a:r>
            <a:r>
              <a:rPr lang="en-US" altLang="ja-JP" sz="1600" dirty="0" err="1">
                <a:solidFill>
                  <a:schemeClr val="tx1"/>
                </a:solidFill>
                <a:latin typeface="Meiryo UI" panose="020B0604030504040204" pitchFamily="50" charset="-128"/>
                <a:ea typeface="Meiryo UI" panose="020B0604030504040204" pitchFamily="50" charset="-128"/>
              </a:rPr>
              <a:t>Stratasys</a:t>
            </a:r>
            <a:r>
              <a:rPr lang="ja-JP" altLang="en-US" sz="1600" dirty="0">
                <a:solidFill>
                  <a:schemeClr val="tx1"/>
                </a:solidFill>
                <a:latin typeface="Meiryo UI" panose="020B0604030504040204" pitchFamily="50" charset="-128"/>
                <a:ea typeface="Meiryo UI" panose="020B0604030504040204" pitchFamily="50" charset="-128"/>
              </a:rPr>
              <a:t>社は、</a:t>
            </a:r>
            <a:r>
              <a:rPr lang="en-US" altLang="ja-JP" sz="1600" dirty="0">
                <a:solidFill>
                  <a:schemeClr val="tx1"/>
                </a:solidFill>
                <a:latin typeface="Meiryo UI" panose="020B0604030504040204" pitchFamily="50" charset="-128"/>
                <a:ea typeface="Meiryo UI" panose="020B0604030504040204" pitchFamily="50" charset="-128"/>
              </a:rPr>
              <a:t>2011</a:t>
            </a:r>
            <a:r>
              <a:rPr lang="ja-JP" altLang="en-US" sz="1600" dirty="0">
                <a:solidFill>
                  <a:schemeClr val="tx1"/>
                </a:solidFill>
                <a:latin typeface="Meiryo UI" panose="020B0604030504040204" pitchFamily="50" charset="-128"/>
                <a:ea typeface="Meiryo UI" panose="020B0604030504040204" pitchFamily="50" charset="-128"/>
              </a:rPr>
              <a:t>年</a:t>
            </a:r>
            <a:r>
              <a:rPr lang="en-US" altLang="ja-JP" sz="1600" dirty="0">
                <a:solidFill>
                  <a:schemeClr val="tx1"/>
                </a:solidFill>
                <a:latin typeface="Meiryo UI" panose="020B0604030504040204" pitchFamily="50" charset="-128"/>
                <a:ea typeface="Meiryo UI" panose="020B0604030504040204" pitchFamily="50" charset="-128"/>
              </a:rPr>
              <a:t>5</a:t>
            </a:r>
            <a:r>
              <a:rPr lang="ja-JP" altLang="en-US" sz="1600" dirty="0">
                <a:solidFill>
                  <a:schemeClr val="tx1"/>
                </a:solidFill>
                <a:latin typeface="Meiryo UI" panose="020B0604030504040204" pitchFamily="50" charset="-128"/>
                <a:ea typeface="Meiryo UI" panose="020B0604030504040204" pitchFamily="50" charset="-128"/>
              </a:rPr>
              <a:t>月に米</a:t>
            </a:r>
            <a:r>
              <a:rPr lang="en-US" altLang="ja-JP" sz="1600" dirty="0" err="1">
                <a:solidFill>
                  <a:schemeClr val="tx1"/>
                </a:solidFill>
                <a:latin typeface="Meiryo UI" panose="020B0604030504040204" pitchFamily="50" charset="-128"/>
                <a:ea typeface="Meiryo UI" panose="020B0604030504040204" pitchFamily="50" charset="-128"/>
              </a:rPr>
              <a:t>Solidscape</a:t>
            </a:r>
            <a:r>
              <a:rPr lang="ja-JP" altLang="en-US" sz="1600" dirty="0">
                <a:solidFill>
                  <a:schemeClr val="tx1"/>
                </a:solidFill>
                <a:latin typeface="Meiryo UI" panose="020B0604030504040204" pitchFamily="50" charset="-128"/>
                <a:ea typeface="Meiryo UI" panose="020B0604030504040204" pitchFamily="50" charset="-128"/>
              </a:rPr>
              <a:t>社買収。続いて</a:t>
            </a:r>
            <a:r>
              <a:rPr lang="en-US" altLang="ja-JP" sz="1600" dirty="0">
                <a:solidFill>
                  <a:schemeClr val="tx1"/>
                </a:solidFill>
                <a:latin typeface="Meiryo UI" panose="020B0604030504040204" pitchFamily="50" charset="-128"/>
                <a:ea typeface="Meiryo UI" panose="020B0604030504040204" pitchFamily="50" charset="-128"/>
              </a:rPr>
              <a:t>2012</a:t>
            </a:r>
            <a:r>
              <a:rPr lang="ja-JP" altLang="en-US" sz="1600" dirty="0">
                <a:solidFill>
                  <a:schemeClr val="tx1"/>
                </a:solidFill>
                <a:latin typeface="Meiryo UI" panose="020B0604030504040204" pitchFamily="50" charset="-128"/>
                <a:ea typeface="Meiryo UI" panose="020B0604030504040204" pitchFamily="50" charset="-128"/>
              </a:rPr>
              <a:t>年</a:t>
            </a:r>
            <a:r>
              <a:rPr lang="en-US" altLang="ja-JP" sz="1600" dirty="0">
                <a:solidFill>
                  <a:schemeClr val="tx1"/>
                </a:solidFill>
                <a:latin typeface="Meiryo UI" panose="020B0604030504040204" pitchFamily="50" charset="-128"/>
                <a:ea typeface="Meiryo UI" panose="020B0604030504040204" pitchFamily="50" charset="-128"/>
              </a:rPr>
              <a:t>4</a:t>
            </a:r>
            <a:r>
              <a:rPr lang="ja-JP" altLang="en-US" sz="1600" dirty="0">
                <a:solidFill>
                  <a:schemeClr val="tx1"/>
                </a:solidFill>
                <a:latin typeface="Meiryo UI" panose="020B0604030504040204" pitchFamily="50" charset="-128"/>
                <a:ea typeface="Meiryo UI" panose="020B0604030504040204" pitchFamily="50" charset="-128"/>
              </a:rPr>
              <a:t>月にはイスラエルの</a:t>
            </a:r>
            <a:r>
              <a:rPr lang="en-US" altLang="ja-JP" sz="1600" dirty="0">
                <a:solidFill>
                  <a:schemeClr val="tx1"/>
                </a:solidFill>
                <a:latin typeface="Meiryo UI" panose="020B0604030504040204" pitchFamily="50" charset="-128"/>
                <a:ea typeface="Meiryo UI" panose="020B0604030504040204" pitchFamily="50" charset="-128"/>
              </a:rPr>
              <a:t>Objet</a:t>
            </a:r>
            <a:r>
              <a:rPr lang="ja-JP" altLang="en-US" sz="1600" dirty="0">
                <a:solidFill>
                  <a:schemeClr val="tx1"/>
                </a:solidFill>
                <a:latin typeface="Meiryo UI" panose="020B0604030504040204" pitchFamily="50" charset="-128"/>
                <a:ea typeface="Meiryo UI" panose="020B0604030504040204" pitchFamily="50" charset="-128"/>
              </a:rPr>
              <a:t>社と経営統合。</a:t>
            </a:r>
            <a:r>
              <a:rPr lang="en-US" altLang="ja-JP" sz="1600" dirty="0">
                <a:solidFill>
                  <a:schemeClr val="tx1"/>
                </a:solidFill>
                <a:latin typeface="Meiryo UI" panose="020B0604030504040204" pitchFamily="50" charset="-128"/>
                <a:ea typeface="Meiryo UI" panose="020B0604030504040204" pitchFamily="50" charset="-128"/>
              </a:rPr>
              <a:t>2013</a:t>
            </a:r>
            <a:r>
              <a:rPr lang="ja-JP" altLang="en-US" sz="1600" dirty="0">
                <a:solidFill>
                  <a:schemeClr val="tx1"/>
                </a:solidFill>
                <a:latin typeface="Meiryo UI" panose="020B0604030504040204" pitchFamily="50" charset="-128"/>
                <a:ea typeface="Meiryo UI" panose="020B0604030504040204" pitchFamily="50" charset="-128"/>
              </a:rPr>
              <a:t>年</a:t>
            </a:r>
            <a:r>
              <a:rPr lang="en-US" altLang="ja-JP" sz="1600" dirty="0">
                <a:solidFill>
                  <a:schemeClr val="tx1"/>
                </a:solidFill>
                <a:latin typeface="Meiryo UI" panose="020B0604030504040204" pitchFamily="50" charset="-128"/>
                <a:ea typeface="Meiryo UI" panose="020B0604030504040204" pitchFamily="50" charset="-128"/>
              </a:rPr>
              <a:t>6</a:t>
            </a:r>
            <a:r>
              <a:rPr lang="ja-JP" altLang="en-US" sz="1600" dirty="0">
                <a:solidFill>
                  <a:schemeClr val="tx1"/>
                </a:solidFill>
                <a:latin typeface="Meiryo UI" panose="020B0604030504040204" pitchFamily="50" charset="-128"/>
                <a:ea typeface="Meiryo UI" panose="020B0604030504040204" pitchFamily="50" charset="-128"/>
              </a:rPr>
              <a:t>月</a:t>
            </a:r>
            <a:r>
              <a:rPr lang="en-US" altLang="ja-JP" sz="1600" dirty="0">
                <a:solidFill>
                  <a:schemeClr val="tx1"/>
                </a:solidFill>
                <a:latin typeface="Meiryo UI" panose="020B0604030504040204" pitchFamily="50" charset="-128"/>
                <a:ea typeface="Meiryo UI" panose="020B0604030504040204" pitchFamily="50" charset="-128"/>
              </a:rPr>
              <a:t>19</a:t>
            </a:r>
            <a:r>
              <a:rPr lang="ja-JP" altLang="en-US" sz="1600" dirty="0">
                <a:solidFill>
                  <a:schemeClr val="tx1"/>
                </a:solidFill>
                <a:latin typeface="Meiryo UI" panose="020B0604030504040204" pitchFamily="50" charset="-128"/>
                <a:ea typeface="Meiryo UI" panose="020B0604030504040204" pitchFamily="50" charset="-128"/>
              </a:rPr>
              <a:t>日、米</a:t>
            </a:r>
            <a:r>
              <a:rPr lang="en-US" altLang="ja-JP" sz="1600" dirty="0" err="1">
                <a:solidFill>
                  <a:schemeClr val="tx1"/>
                </a:solidFill>
                <a:latin typeface="Meiryo UI" panose="020B0604030504040204" pitchFamily="50" charset="-128"/>
                <a:ea typeface="Meiryo UI" panose="020B0604030504040204" pitchFamily="50" charset="-128"/>
              </a:rPr>
              <a:t>MakerBot</a:t>
            </a:r>
            <a:r>
              <a:rPr lang="ja-JP" altLang="en-US" sz="1600" dirty="0">
                <a:solidFill>
                  <a:schemeClr val="tx1"/>
                </a:solidFill>
                <a:latin typeface="Meiryo UI" panose="020B0604030504040204" pitchFamily="50" charset="-128"/>
                <a:ea typeface="Meiryo UI" panose="020B0604030504040204" pitchFamily="50" charset="-128"/>
              </a:rPr>
              <a:t>社と経営統合。</a:t>
            </a:r>
          </a:p>
        </p:txBody>
      </p:sp>
      <p:sp>
        <p:nvSpPr>
          <p:cNvPr id="35" name="テキスト ボックス 7"/>
          <p:cNvSpPr txBox="1">
            <a:spLocks noChangeArrowheads="1"/>
          </p:cNvSpPr>
          <p:nvPr/>
        </p:nvSpPr>
        <p:spPr bwMode="auto">
          <a:xfrm>
            <a:off x="6495123" y="879475"/>
            <a:ext cx="2406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a:t>Personal 3D Printers</a:t>
            </a:r>
            <a:br>
              <a:rPr lang="en-US" altLang="ja-JP" sz="1600"/>
            </a:br>
            <a:r>
              <a:rPr lang="en-US" altLang="ja-JP" sz="1600" u="sng"/>
              <a:t>2013</a:t>
            </a:r>
            <a:r>
              <a:rPr lang="ja-JP" altLang="en-US" sz="1600" u="sng"/>
              <a:t>年</a:t>
            </a:r>
            <a:r>
              <a:rPr lang="en-US" altLang="ja-JP" sz="1600" u="sng"/>
              <a:t>sales</a:t>
            </a:r>
            <a:r>
              <a:rPr lang="ja-JP" altLang="en-US" sz="1600" u="sng"/>
              <a:t>：</a:t>
            </a:r>
            <a:r>
              <a:rPr lang="en-US" altLang="ja-JP" sz="1600" u="sng"/>
              <a:t>459.4Million</a:t>
            </a:r>
            <a:endParaRPr lang="ja-JP" altLang="en-US" sz="1600" u="sng"/>
          </a:p>
        </p:txBody>
      </p:sp>
      <p:sp>
        <p:nvSpPr>
          <p:cNvPr id="36" name="テキスト ボックス 27"/>
          <p:cNvSpPr txBox="1">
            <a:spLocks noChangeArrowheads="1"/>
          </p:cNvSpPr>
          <p:nvPr/>
        </p:nvSpPr>
        <p:spPr bwMode="auto">
          <a:xfrm>
            <a:off x="6623710" y="3192462"/>
            <a:ext cx="2600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a:t>Personal 3D Printers</a:t>
            </a:r>
          </a:p>
          <a:p>
            <a:pPr eaLnBrk="1" hangingPunct="1">
              <a:spcBef>
                <a:spcPct val="0"/>
              </a:spcBef>
              <a:buFontTx/>
              <a:buNone/>
            </a:pPr>
            <a:r>
              <a:rPr lang="en-US" altLang="ja-JP" sz="1600" u="sng"/>
              <a:t>2013</a:t>
            </a:r>
            <a:r>
              <a:rPr lang="ja-JP" altLang="en-US" sz="1600" u="sng"/>
              <a:t>年</a:t>
            </a:r>
            <a:r>
              <a:rPr lang="en-US" altLang="ja-JP" sz="1600" u="sng"/>
              <a:t>sales</a:t>
            </a:r>
            <a:r>
              <a:rPr lang="ja-JP" altLang="en-US" sz="1600" u="sng"/>
              <a:t>：</a:t>
            </a:r>
            <a:r>
              <a:rPr lang="en-US" altLang="ja-JP" sz="1600" u="sng"/>
              <a:t>437.5Million</a:t>
            </a:r>
            <a:endParaRPr lang="ja-JP" altLang="en-US" sz="1600" u="sng"/>
          </a:p>
        </p:txBody>
      </p:sp>
      <p:cxnSp>
        <p:nvCxnSpPr>
          <p:cNvPr id="37" name="直線矢印コネクタ 36"/>
          <p:cNvCxnSpPr>
            <a:endCxn id="13" idx="0"/>
          </p:cNvCxnSpPr>
          <p:nvPr/>
        </p:nvCxnSpPr>
        <p:spPr>
          <a:xfrm flipH="1">
            <a:off x="7641298" y="1354137"/>
            <a:ext cx="3175"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endCxn id="22" idx="0"/>
          </p:cNvCxnSpPr>
          <p:nvPr/>
        </p:nvCxnSpPr>
        <p:spPr>
          <a:xfrm>
            <a:off x="7639710" y="3711575"/>
            <a:ext cx="4763" cy="201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82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2208214" y="1393825"/>
            <a:ext cx="1368425" cy="431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dirty="0">
                <a:solidFill>
                  <a:schemeClr val="tx1"/>
                </a:solidFill>
                <a:latin typeface="Meiryo UI" panose="020B0604030504040204" pitchFamily="50" charset="-128"/>
                <a:ea typeface="Meiryo UI" panose="020B0604030504040204" pitchFamily="50" charset="-128"/>
              </a:rPr>
              <a:t>素材</a:t>
            </a:r>
          </a:p>
        </p:txBody>
      </p:sp>
      <p:sp>
        <p:nvSpPr>
          <p:cNvPr id="11" name="角丸四角形 10"/>
          <p:cNvSpPr/>
          <p:nvPr/>
        </p:nvSpPr>
        <p:spPr>
          <a:xfrm>
            <a:off x="4440239" y="1911351"/>
            <a:ext cx="1368425" cy="563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金型</a:t>
            </a:r>
          </a:p>
        </p:txBody>
      </p:sp>
      <p:sp>
        <p:nvSpPr>
          <p:cNvPr id="12" name="角丸四角形 11"/>
          <p:cNvSpPr/>
          <p:nvPr/>
        </p:nvSpPr>
        <p:spPr>
          <a:xfrm>
            <a:off x="4440239" y="1263651"/>
            <a:ext cx="1368425" cy="5619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プラスチック</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加工</a:t>
            </a:r>
          </a:p>
        </p:txBody>
      </p:sp>
      <p:sp>
        <p:nvSpPr>
          <p:cNvPr id="13" name="角丸四角形 12"/>
          <p:cNvSpPr/>
          <p:nvPr/>
        </p:nvSpPr>
        <p:spPr>
          <a:xfrm>
            <a:off x="4440239" y="2573339"/>
            <a:ext cx="1368425" cy="5619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プレス加工</a:t>
            </a:r>
          </a:p>
        </p:txBody>
      </p:sp>
      <p:sp>
        <p:nvSpPr>
          <p:cNvPr id="14" name="角丸四角形 13"/>
          <p:cNvSpPr/>
          <p:nvPr/>
        </p:nvSpPr>
        <p:spPr>
          <a:xfrm>
            <a:off x="4457700" y="3208339"/>
            <a:ext cx="1366838" cy="5619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鍛造</a:t>
            </a:r>
          </a:p>
        </p:txBody>
      </p:sp>
      <p:sp>
        <p:nvSpPr>
          <p:cNvPr id="15" name="角丸四角形 14"/>
          <p:cNvSpPr/>
          <p:nvPr/>
        </p:nvSpPr>
        <p:spPr>
          <a:xfrm>
            <a:off x="4081463" y="1069975"/>
            <a:ext cx="2087562" cy="54498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16" name="角丸四角形 15"/>
          <p:cNvSpPr/>
          <p:nvPr/>
        </p:nvSpPr>
        <p:spPr>
          <a:xfrm>
            <a:off x="4440239" y="3856039"/>
            <a:ext cx="1368425" cy="5619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鋳造</a:t>
            </a:r>
          </a:p>
        </p:txBody>
      </p:sp>
      <p:sp>
        <p:nvSpPr>
          <p:cNvPr id="17" name="角丸四角形 16"/>
          <p:cNvSpPr/>
          <p:nvPr/>
        </p:nvSpPr>
        <p:spPr>
          <a:xfrm>
            <a:off x="4457700" y="4491038"/>
            <a:ext cx="1366838" cy="5635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セラミック加工</a:t>
            </a:r>
          </a:p>
        </p:txBody>
      </p:sp>
      <p:sp>
        <p:nvSpPr>
          <p:cNvPr id="18" name="角丸四角形 17"/>
          <p:cNvSpPr/>
          <p:nvPr/>
        </p:nvSpPr>
        <p:spPr>
          <a:xfrm>
            <a:off x="4457700" y="5153026"/>
            <a:ext cx="1366838" cy="5619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粉末冶金</a:t>
            </a:r>
          </a:p>
        </p:txBody>
      </p:sp>
      <p:sp>
        <p:nvSpPr>
          <p:cNvPr id="19" name="角丸四角形 18"/>
          <p:cNvSpPr/>
          <p:nvPr/>
        </p:nvSpPr>
        <p:spPr>
          <a:xfrm>
            <a:off x="4473575" y="5788026"/>
            <a:ext cx="1366838" cy="561975"/>
          </a:xfrm>
          <a:prstGeom prst="roundRect">
            <a:avLst/>
          </a:prstGeom>
          <a:solidFill>
            <a:srgbClr val="FFFF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b="1" dirty="0">
                <a:solidFill>
                  <a:schemeClr val="tx1"/>
                </a:solidFill>
                <a:latin typeface="Meiryo UI" panose="020B0604030504040204" pitchFamily="50" charset="-128"/>
                <a:ea typeface="Meiryo UI" panose="020B0604030504040204" pitchFamily="50" charset="-128"/>
              </a:rPr>
              <a:t>積層造型</a:t>
            </a:r>
            <a:br>
              <a:rPr lang="en-US" altLang="ja-JP" sz="1200" b="1" dirty="0">
                <a:solidFill>
                  <a:schemeClr val="tx1"/>
                </a:solidFill>
                <a:latin typeface="Meiryo UI" panose="020B0604030504040204" pitchFamily="50" charset="-128"/>
                <a:ea typeface="Meiryo UI" panose="020B0604030504040204" pitchFamily="50" charset="-128"/>
              </a:rPr>
            </a:b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3D</a:t>
            </a:r>
            <a:r>
              <a:rPr lang="ja-JP" altLang="en-US" sz="1200" b="1" dirty="0">
                <a:solidFill>
                  <a:schemeClr val="tx1"/>
                </a:solidFill>
                <a:latin typeface="Meiryo UI" panose="020B0604030504040204" pitchFamily="50" charset="-128"/>
                <a:ea typeface="Meiryo UI" panose="020B0604030504040204" pitchFamily="50" charset="-128"/>
              </a:rPr>
              <a:t>プリンタ）</a:t>
            </a:r>
          </a:p>
        </p:txBody>
      </p:sp>
      <p:sp>
        <p:nvSpPr>
          <p:cNvPr id="25" name="角丸四角形 24"/>
          <p:cNvSpPr/>
          <p:nvPr/>
        </p:nvSpPr>
        <p:spPr>
          <a:xfrm>
            <a:off x="6673850" y="2055814"/>
            <a:ext cx="719138" cy="36591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hangingPunct="1">
              <a:defRPr/>
            </a:pPr>
            <a:r>
              <a:rPr lang="ja-JP" altLang="en-US" dirty="0">
                <a:solidFill>
                  <a:schemeClr val="tx1"/>
                </a:solidFill>
                <a:latin typeface="Meiryo UI" panose="020B0604030504040204" pitchFamily="50" charset="-128"/>
                <a:ea typeface="Meiryo UI" panose="020B0604030504040204" pitchFamily="50" charset="-128"/>
              </a:rPr>
              <a:t>素形材</a:t>
            </a:r>
          </a:p>
        </p:txBody>
      </p:sp>
      <p:sp>
        <p:nvSpPr>
          <p:cNvPr id="26" name="右矢印 25"/>
          <p:cNvSpPr/>
          <p:nvPr/>
        </p:nvSpPr>
        <p:spPr>
          <a:xfrm>
            <a:off x="6169026" y="3063875"/>
            <a:ext cx="504825" cy="1511300"/>
          </a:xfrm>
          <a:prstGeom prst="rightArrow">
            <a:avLst>
              <a:gd name="adj1" fmla="val 50000"/>
              <a:gd name="adj2" fmla="val 543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latin typeface="Meiryo UI" panose="020B0604030504040204" pitchFamily="50" charset="-128"/>
              <a:ea typeface="Meiryo UI" panose="020B0604030504040204" pitchFamily="50" charset="-128"/>
            </a:endParaRPr>
          </a:p>
        </p:txBody>
      </p:sp>
      <p:sp>
        <p:nvSpPr>
          <p:cNvPr id="31" name="角丸四角形 30"/>
          <p:cNvSpPr/>
          <p:nvPr/>
        </p:nvSpPr>
        <p:spPr>
          <a:xfrm>
            <a:off x="7321551" y="1263651"/>
            <a:ext cx="1368425" cy="5256213"/>
          </a:xfrm>
          <a:prstGeom prst="roundRect">
            <a:avLst>
              <a:gd name="adj" fmla="val 1030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耐食性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硬度</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耐膨張</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耐酸化</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耐熱性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耐疲労性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減衰能</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高温強さ</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低温強さ</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ja-JP" altLang="en-US"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被削性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強磁性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非磁性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軽量性</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リサイクル性</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32" name="右矢印 31"/>
          <p:cNvSpPr/>
          <p:nvPr/>
        </p:nvSpPr>
        <p:spPr>
          <a:xfrm>
            <a:off x="8689975" y="3063875"/>
            <a:ext cx="503238" cy="1511300"/>
          </a:xfrm>
          <a:prstGeom prst="rightArrow">
            <a:avLst>
              <a:gd name="adj1" fmla="val 50000"/>
              <a:gd name="adj2" fmla="val 543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latin typeface="Meiryo UI" panose="020B0604030504040204" pitchFamily="50" charset="-128"/>
              <a:ea typeface="Meiryo UI" panose="020B0604030504040204" pitchFamily="50" charset="-128"/>
            </a:endParaRPr>
          </a:p>
        </p:txBody>
      </p:sp>
      <p:sp>
        <p:nvSpPr>
          <p:cNvPr id="33" name="角丸四角形 32"/>
          <p:cNvSpPr/>
          <p:nvPr/>
        </p:nvSpPr>
        <p:spPr>
          <a:xfrm>
            <a:off x="9193214" y="2055814"/>
            <a:ext cx="720725" cy="36591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hangingPunct="1">
              <a:defRPr/>
            </a:pPr>
            <a:r>
              <a:rPr lang="ja-JP" altLang="en-US" dirty="0">
                <a:solidFill>
                  <a:schemeClr val="tx1"/>
                </a:solidFill>
                <a:latin typeface="Meiryo UI" panose="020B0604030504040204" pitchFamily="50" charset="-128"/>
                <a:ea typeface="Meiryo UI" panose="020B0604030504040204" pitchFamily="50" charset="-128"/>
              </a:rPr>
              <a:t>製品／部品・部材</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27" name="角丸四角形 26"/>
          <p:cNvSpPr/>
          <p:nvPr/>
        </p:nvSpPr>
        <p:spPr>
          <a:xfrm>
            <a:off x="2208214" y="1752601"/>
            <a:ext cx="1368425" cy="3960813"/>
          </a:xfrm>
          <a:prstGeom prst="roundRect">
            <a:avLst>
              <a:gd name="adj" fmla="val 1030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金属</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木材</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石材</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ゴム</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ガラス</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プラスチック</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セラミック</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ファイン</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セラミック</a:t>
            </a: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endParaRPr lang="en-US" altLang="ja-JP" sz="1200" dirty="0">
              <a:solidFill>
                <a:schemeClr val="tx1"/>
              </a:solidFill>
              <a:latin typeface="Meiryo UI" panose="020B0604030504040204" pitchFamily="50" charset="-128"/>
              <a:ea typeface="Meiryo UI" panose="020B0604030504040204" pitchFamily="50" charset="-128"/>
            </a:endParaRPr>
          </a:p>
          <a:p>
            <a:pPr algn="ctr" eaLnBrk="1" hangingPunct="1">
              <a:defRPr/>
            </a:pPr>
            <a:r>
              <a:rPr lang="ja-JP" altLang="en-US" sz="1200" dirty="0">
                <a:solidFill>
                  <a:schemeClr val="tx1"/>
                </a:solidFill>
                <a:latin typeface="Meiryo UI" panose="020B0604030504040204" pitchFamily="50" charset="-128"/>
                <a:ea typeface="Meiryo UI" panose="020B0604030504040204" pitchFamily="50" charset="-128"/>
              </a:rPr>
              <a:t>複合材料</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28" name="右矢印 27"/>
          <p:cNvSpPr/>
          <p:nvPr/>
        </p:nvSpPr>
        <p:spPr>
          <a:xfrm>
            <a:off x="3576639" y="3063875"/>
            <a:ext cx="504825" cy="1512888"/>
          </a:xfrm>
          <a:prstGeom prst="rightArrow">
            <a:avLst>
              <a:gd name="adj1" fmla="val 50000"/>
              <a:gd name="adj2" fmla="val 543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latin typeface="Meiryo UI" panose="020B0604030504040204" pitchFamily="50" charset="-128"/>
              <a:ea typeface="Meiryo UI" panose="020B0604030504040204" pitchFamily="50" charset="-128"/>
            </a:endParaRPr>
          </a:p>
        </p:txBody>
      </p:sp>
      <p:sp>
        <p:nvSpPr>
          <p:cNvPr id="21525" name="スライド番号プレースホルダー 4"/>
          <p:cNvSpPr>
            <a:spLocks noGrp="1"/>
          </p:cNvSpPr>
          <p:nvPr>
            <p:ph type="sldNum" sz="quarter" idx="12"/>
          </p:nvPr>
        </p:nvSpPr>
        <p:spPr bwMode="auto">
          <a:xfrm>
            <a:off x="11512236" y="6469236"/>
            <a:ext cx="67976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16D0007-97D5-4F3B-B24C-7EB9C127B619}" type="slidenum">
              <a:rPr lang="ja-JP" altLang="en-US" sz="1200">
                <a:solidFill>
                  <a:srgbClr val="898989"/>
                </a:solidFill>
              </a:rPr>
              <a:pPr>
                <a:spcBef>
                  <a:spcPct val="0"/>
                </a:spcBef>
                <a:buFontTx/>
                <a:buNone/>
              </a:pPr>
              <a:t>14</a:t>
            </a:fld>
            <a:endParaRPr lang="ja-JP" altLang="en-US" sz="1200">
              <a:solidFill>
                <a:srgbClr val="898989"/>
              </a:solidFill>
            </a:endParaRPr>
          </a:p>
        </p:txBody>
      </p:sp>
      <p:sp>
        <p:nvSpPr>
          <p:cNvPr id="23" name="正方形/長方形 22"/>
          <p:cNvSpPr/>
          <p:nvPr/>
        </p:nvSpPr>
        <p:spPr bwMode="auto">
          <a:xfrm>
            <a:off x="4198938" y="44450"/>
            <a:ext cx="7902446" cy="490050"/>
          </a:xfrm>
          <a:prstGeom prst="rect">
            <a:avLst/>
          </a:prstGeom>
          <a:solidFill>
            <a:schemeClr val="accent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C000"/>
              </a:solidFill>
            </a:endParaRPr>
          </a:p>
        </p:txBody>
      </p:sp>
      <p:pic>
        <p:nvPicPr>
          <p:cNvPr id="24"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4" y="20852"/>
            <a:ext cx="920708" cy="9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角丸四角形 2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★ものづくり</a:t>
            </a:r>
          </a:p>
        </p:txBody>
      </p:sp>
      <p:sp>
        <p:nvSpPr>
          <p:cNvPr id="30" name="角丸四角形 2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4" name="角丸四角形 3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25579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8571129F-20DD-4659-9F0B-F2E4848E4454}" type="slidenum">
              <a:rPr lang="ja-JP" altLang="en-US" sz="1200">
                <a:solidFill>
                  <a:srgbClr val="898989"/>
                </a:solidFill>
              </a:rPr>
              <a:pPr>
                <a:spcBef>
                  <a:spcPct val="0"/>
                </a:spcBef>
                <a:buFontTx/>
                <a:buNone/>
              </a:pPr>
              <a:t>15</a:t>
            </a:fld>
            <a:endParaRPr lang="ja-JP" altLang="en-US" sz="1200">
              <a:solidFill>
                <a:srgbClr val="898989"/>
              </a:solidFill>
            </a:endParaRPr>
          </a:p>
        </p:txBody>
      </p:sp>
      <p:pic>
        <p:nvPicPr>
          <p:cNvPr id="23555" name="Picture 7" descr="弲浩㉧⸴浥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363" y="2901951"/>
            <a:ext cx="1651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1" descr="弲浩㉧⸵浥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4889" y="4006851"/>
            <a:ext cx="7207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descr="https://encrypted-tbn0.gstatic.com/images?q=tbn:ANd9GcQmhL_EfOlLPPsoV_afRNFLvF-ulJJQiHnuIfrE0doLFJLNQIQmjsp-w9c">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4925" y="1247302"/>
            <a:ext cx="3842807" cy="25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4" descr="https://encrypted-tbn1.gstatic.com/images?q=tbn:ANd9GcQb1Kyw6re8FDU8cxyGxdv_0yjthqPNYlrRH4Yk8wR9V30nwb4SDbP4Ldw">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5250" y="4667251"/>
            <a:ext cx="205263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6" descr="https://encrypted-tbn3.gstatic.com/images?q=tbn:ANd9GcQwExQnJkT1ITCPtMzAam8L3V53KrmfMD0VU7KKG0Ok-ImPYfGxtxgaVbk">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2664" y="4652963"/>
            <a:ext cx="2795587"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正方形/長方形 2"/>
          <p:cNvSpPr>
            <a:spLocks noChangeArrowheads="1"/>
          </p:cNvSpPr>
          <p:nvPr/>
        </p:nvSpPr>
        <p:spPr bwMode="auto">
          <a:xfrm>
            <a:off x="1931988" y="1416051"/>
            <a:ext cx="2538412"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106000"/>
              </a:lnSpc>
              <a:spcBef>
                <a:spcPct val="15000"/>
              </a:spcBef>
              <a:buFontTx/>
              <a:buNone/>
            </a:pPr>
            <a:r>
              <a:rPr lang="ja-JP" altLang="en-US" sz="1800">
                <a:latin typeface="Meiryo UI" panose="020B0604030504040204" pitchFamily="50" charset="-128"/>
                <a:ea typeface="Meiryo UI" panose="020B0604030504040204" pitchFamily="50" charset="-128"/>
              </a:rPr>
              <a:t>削る事で造形する方法</a:t>
            </a:r>
            <a:endParaRPr lang="en-US" altLang="ja-JP" sz="1800">
              <a:latin typeface="Meiryo UI" panose="020B0604030504040204" pitchFamily="50" charset="-128"/>
              <a:ea typeface="Meiryo UI" panose="020B0604030504040204" pitchFamily="50" charset="-128"/>
            </a:endParaRPr>
          </a:p>
          <a:p>
            <a:pPr eaLnBrk="1" hangingPunct="1">
              <a:lnSpc>
                <a:spcPct val="106000"/>
              </a:lnSpc>
              <a:spcBef>
                <a:spcPct val="15000"/>
              </a:spcBef>
              <a:buFontTx/>
              <a:buNone/>
            </a:pPr>
            <a:r>
              <a:rPr lang="ja-JP" altLang="en-US" sz="1800">
                <a:latin typeface="Meiryo UI" panose="020B0604030504040204" pitchFamily="50" charset="-128"/>
                <a:ea typeface="Meiryo UI" panose="020B0604030504040204" pitchFamily="50" charset="-128"/>
              </a:rPr>
              <a:t>■切削技術 </a:t>
            </a:r>
            <a:endParaRPr lang="en-US" altLang="ja-JP" sz="1800">
              <a:latin typeface="Meiryo UI" panose="020B0604030504040204" pitchFamily="50" charset="-128"/>
              <a:ea typeface="Meiryo UI" panose="020B0604030504040204" pitchFamily="50" charset="-128"/>
            </a:endParaRPr>
          </a:p>
        </p:txBody>
      </p:sp>
      <p:pic>
        <p:nvPicPr>
          <p:cNvPr id="23562" name="Picture 2" descr="http://cache.eb.com/eb/image?id=95105&amp;amp%3BrendTypeId=4"/>
          <p:cNvPicPr>
            <a:picLocks noGrp="1" noChangeAspect="1" noChangeArrowheads="1"/>
          </p:cNvPicPr>
          <p:nvPr>
            <p:ph sz="half" idx="4294967295"/>
          </p:nvPr>
        </p:nvPicPr>
        <p:blipFill>
          <a:blip r:embed="rId11">
            <a:extLst>
              <a:ext uri="{28A0092B-C50C-407E-A947-70E740481C1C}">
                <a14:useLocalDpi xmlns:a14="http://schemas.microsoft.com/office/drawing/2010/main" val="0"/>
              </a:ext>
            </a:extLst>
          </a:blip>
          <a:srcRect/>
          <a:stretch>
            <a:fillRect/>
          </a:stretch>
        </p:blipFill>
        <p:spPr>
          <a:xfrm>
            <a:off x="741763" y="2227091"/>
            <a:ext cx="3549499" cy="2920642"/>
          </a:xfrm>
          <a:noFill/>
        </p:spPr>
      </p:pic>
      <p:sp>
        <p:nvSpPr>
          <p:cNvPr id="11" name="正方形/長方形 10"/>
          <p:cNvSpPr/>
          <p:nvPr/>
        </p:nvSpPr>
        <p:spPr bwMode="auto">
          <a:xfrm>
            <a:off x="4198938" y="44450"/>
            <a:ext cx="7902446" cy="490050"/>
          </a:xfrm>
          <a:prstGeom prst="rect">
            <a:avLst/>
          </a:prstGeom>
          <a:solidFill>
            <a:schemeClr val="accent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664" y="20852"/>
            <a:ext cx="920708" cy="9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★第１のものづくり　除去加工</a:t>
            </a:r>
          </a:p>
        </p:txBody>
      </p:sp>
      <p:sp>
        <p:nvSpPr>
          <p:cNvPr id="14" name="角丸四角形 1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40975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ー 1"/>
          <p:cNvSpPr>
            <a:spLocks noGrp="1"/>
          </p:cNvSpPr>
          <p:nvPr>
            <p:ph type="sldNum" sz="quarter" idx="12"/>
          </p:nvPr>
        </p:nvSpPr>
        <p:spPr bwMode="auto">
          <a:xfrm>
            <a:off x="11491511" y="6492875"/>
            <a:ext cx="700489"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9A70A0-2888-4BD2-9E41-1E049DF28698}" type="slidenum">
              <a:rPr lang="ja-JP" altLang="en-US" sz="1200">
                <a:solidFill>
                  <a:srgbClr val="898989"/>
                </a:solidFill>
              </a:rPr>
              <a:pPr>
                <a:spcBef>
                  <a:spcPct val="0"/>
                </a:spcBef>
                <a:buFontTx/>
                <a:buNone/>
              </a:pPr>
              <a:t>16</a:t>
            </a:fld>
            <a:endParaRPr lang="ja-JP" altLang="en-US" sz="1200">
              <a:solidFill>
                <a:srgbClr val="898989"/>
              </a:solidFill>
            </a:endParaRPr>
          </a:p>
        </p:txBody>
      </p:sp>
      <p:sp>
        <p:nvSpPr>
          <p:cNvPr id="25604" name="正方形/長方形 1"/>
          <p:cNvSpPr>
            <a:spLocks noChangeArrowheads="1"/>
          </p:cNvSpPr>
          <p:nvPr/>
        </p:nvSpPr>
        <p:spPr bwMode="auto">
          <a:xfrm>
            <a:off x="1092122" y="1617616"/>
            <a:ext cx="45720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106000"/>
              </a:lnSpc>
              <a:spcBef>
                <a:spcPct val="15000"/>
              </a:spcBef>
              <a:buFontTx/>
              <a:buNone/>
            </a:pPr>
            <a:r>
              <a:rPr lang="ja-JP" altLang="en-US" sz="2000" dirty="0">
                <a:latin typeface="Meiryo UI" panose="020B0604030504040204" pitchFamily="50" charset="-128"/>
                <a:ea typeface="Meiryo UI" panose="020B0604030504040204" pitchFamily="50" charset="-128"/>
              </a:rPr>
              <a:t>変形させることで造形する方法</a:t>
            </a:r>
            <a:r>
              <a:rPr lang="ja-JP" altLang="en-US" sz="2400" dirty="0">
                <a:latin typeface="Meiryo UI" panose="020B0604030504040204" pitchFamily="50" charset="-128"/>
                <a:ea typeface="Meiryo UI" panose="020B0604030504040204" pitchFamily="50" charset="-128"/>
              </a:rPr>
              <a:t> </a:t>
            </a:r>
            <a:endParaRPr lang="en-US" altLang="ja-JP" sz="2400" dirty="0">
              <a:latin typeface="Meiryo UI" panose="020B0604030504040204" pitchFamily="50" charset="-128"/>
              <a:ea typeface="Meiryo UI" panose="020B0604030504040204" pitchFamily="50" charset="-128"/>
            </a:endParaRPr>
          </a:p>
          <a:p>
            <a:pPr eaLnBrk="1" hangingPunct="1">
              <a:lnSpc>
                <a:spcPct val="106000"/>
              </a:lnSpc>
              <a:spcBef>
                <a:spcPct val="15000"/>
              </a:spcBef>
              <a:buFontTx/>
              <a:buNone/>
            </a:pPr>
            <a:r>
              <a:rPr lang="ja-JP" altLang="en-US" sz="2000" dirty="0">
                <a:latin typeface="Meiryo UI" panose="020B0604030504040204" pitchFamily="50" charset="-128"/>
                <a:ea typeface="Meiryo UI" panose="020B0604030504040204" pitchFamily="50" charset="-128"/>
              </a:rPr>
              <a:t>　■射出成型 </a:t>
            </a:r>
            <a:endParaRPr lang="en-US" altLang="ja-JP" sz="2000" dirty="0">
              <a:latin typeface="Meiryo UI" panose="020B0604030504040204" pitchFamily="50" charset="-128"/>
              <a:ea typeface="Meiryo UI" panose="020B0604030504040204" pitchFamily="50" charset="-128"/>
            </a:endParaRPr>
          </a:p>
          <a:p>
            <a:pPr eaLnBrk="1" hangingPunct="1">
              <a:lnSpc>
                <a:spcPct val="106000"/>
              </a:lnSpc>
              <a:spcBef>
                <a:spcPct val="15000"/>
              </a:spcBef>
              <a:buFontTx/>
              <a:buNone/>
            </a:pPr>
            <a:r>
              <a:rPr lang="ja-JP" altLang="en-US" sz="2000" dirty="0">
                <a:latin typeface="Meiryo UI" panose="020B0604030504040204" pitchFamily="50" charset="-128"/>
                <a:ea typeface="Meiryo UI" panose="020B0604030504040204" pitchFamily="50" charset="-128"/>
              </a:rPr>
              <a:t>　■プレス加工 </a:t>
            </a:r>
            <a:endParaRPr lang="en-US" altLang="ja-JP" sz="2000" dirty="0">
              <a:latin typeface="Meiryo UI" panose="020B0604030504040204" pitchFamily="50" charset="-128"/>
              <a:ea typeface="Meiryo UI" panose="020B0604030504040204" pitchFamily="50" charset="-128"/>
            </a:endParaRPr>
          </a:p>
          <a:p>
            <a:pPr eaLnBrk="1" hangingPunct="1">
              <a:lnSpc>
                <a:spcPct val="106000"/>
              </a:lnSpc>
              <a:spcBef>
                <a:spcPct val="15000"/>
              </a:spcBef>
              <a:buFontTx/>
              <a:buNone/>
            </a:pPr>
            <a:r>
              <a:rPr lang="ja-JP" altLang="en-US" sz="2000" dirty="0">
                <a:latin typeface="Meiryo UI" panose="020B0604030504040204" pitchFamily="50" charset="-128"/>
                <a:ea typeface="Meiryo UI" panose="020B0604030504040204" pitchFamily="50" charset="-128"/>
              </a:rPr>
              <a:t>　■塑性加工 </a:t>
            </a:r>
          </a:p>
        </p:txBody>
      </p:sp>
      <p:pic>
        <p:nvPicPr>
          <p:cNvPr id="25605" name="Picture 9" descr="弲浩㉧⸹湰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489743"/>
            <a:ext cx="6077928" cy="24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0" descr="https://encrypted-tbn1.gstatic.com/images?q=tbn:ANd9GcTkaUQJoD_hl9qL8dA8H465lKQbxDAQEmKVgyWo7tSer_nCqx1jj35UE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6045" y="4165389"/>
            <a:ext cx="2953114" cy="22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テキスト ボックス 2"/>
          <p:cNvSpPr txBox="1">
            <a:spLocks noChangeArrowheads="1"/>
          </p:cNvSpPr>
          <p:nvPr/>
        </p:nvSpPr>
        <p:spPr bwMode="auto">
          <a:xfrm>
            <a:off x="1739006" y="6381751"/>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成形加工品</a:t>
            </a:r>
          </a:p>
        </p:txBody>
      </p:sp>
      <p:sp>
        <p:nvSpPr>
          <p:cNvPr id="25608" name="テキスト ボックス 20"/>
          <p:cNvSpPr txBox="1">
            <a:spLocks noChangeArrowheads="1"/>
          </p:cNvSpPr>
          <p:nvPr/>
        </p:nvSpPr>
        <p:spPr bwMode="auto">
          <a:xfrm>
            <a:off x="6653213" y="1119855"/>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射出成型</a:t>
            </a:r>
          </a:p>
        </p:txBody>
      </p:sp>
      <p:pic>
        <p:nvPicPr>
          <p:cNvPr id="25609" name="Picture 14" descr="https://encrypted-tbn1.gstatic.com/images?q=tbn:ANd9GcQMic57N3bdvVDIi1US937hVCndov7X5-Y4Bf_c5ZJIHSeGO4gxLmq-Qa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082" y="3392488"/>
            <a:ext cx="4048655" cy="30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テキスト ボックス 2"/>
          <p:cNvSpPr txBox="1">
            <a:spLocks noChangeArrowheads="1"/>
          </p:cNvSpPr>
          <p:nvPr/>
        </p:nvSpPr>
        <p:spPr bwMode="auto">
          <a:xfrm>
            <a:off x="9179904" y="6066269"/>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プレス加工</a:t>
            </a:r>
          </a:p>
        </p:txBody>
      </p:sp>
      <p:sp>
        <p:nvSpPr>
          <p:cNvPr id="11" name="正方形/長方形 10"/>
          <p:cNvSpPr/>
          <p:nvPr/>
        </p:nvSpPr>
        <p:spPr bwMode="auto">
          <a:xfrm>
            <a:off x="4198938" y="44450"/>
            <a:ext cx="7902446" cy="490050"/>
          </a:xfrm>
          <a:prstGeom prst="rect">
            <a:avLst/>
          </a:prstGeom>
          <a:solidFill>
            <a:schemeClr val="accent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64" y="20852"/>
            <a:ext cx="920708" cy="9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★第２のものづくり　成形加工</a:t>
            </a:r>
          </a:p>
        </p:txBody>
      </p:sp>
      <p:sp>
        <p:nvSpPr>
          <p:cNvPr id="14" name="角丸四角形 1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58699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162" y="3306717"/>
            <a:ext cx="7535675" cy="260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2" name="正方形/長方形 3"/>
          <p:cNvSpPr>
            <a:spLocks noChangeArrowheads="1"/>
          </p:cNvSpPr>
          <p:nvPr/>
        </p:nvSpPr>
        <p:spPr bwMode="auto">
          <a:xfrm>
            <a:off x="1053371" y="755525"/>
            <a:ext cx="1104801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第三のものづくり技術は、積層する</a:t>
            </a:r>
            <a:r>
              <a:rPr lang="ja-JP" altLang="ja-JP" sz="1800" dirty="0">
                <a:latin typeface="メイリオ" panose="020B0604030504040204" pitchFamily="50" charset="-128"/>
                <a:ea typeface="メイリオ" panose="020B0604030504040204" pitchFamily="50" charset="-128"/>
              </a:rPr>
              <a:t>３次元</a:t>
            </a:r>
            <a:r>
              <a:rPr lang="ja-JP" altLang="en-US" sz="1800" dirty="0">
                <a:latin typeface="メイリオ" panose="020B0604030504040204" pitchFamily="50" charset="-128"/>
                <a:ea typeface="メイリオ" panose="020B0604030504040204" pitchFamily="50" charset="-128"/>
              </a:rPr>
              <a:t>積層</a:t>
            </a:r>
            <a:r>
              <a:rPr lang="ja-JP" altLang="ja-JP" sz="1800" dirty="0">
                <a:latin typeface="メイリオ" panose="020B0604030504040204" pitchFamily="50" charset="-128"/>
                <a:ea typeface="メイリオ" panose="020B0604030504040204" pitchFamily="50" charset="-128"/>
              </a:rPr>
              <a:t>造型技術</a:t>
            </a:r>
            <a:r>
              <a:rPr lang="ja-JP" altLang="en-US" sz="1800" dirty="0">
                <a:latin typeface="メイリオ" panose="020B0604030504040204" pitchFamily="50" charset="-128"/>
                <a:ea typeface="メイリオ" panose="020B0604030504040204" pitchFamily="50" charset="-128"/>
              </a:rPr>
              <a:t>。</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３次元積層造型技術は、</a:t>
            </a:r>
            <a:r>
              <a:rPr lang="ja-JP" altLang="ja-JP" sz="1800" dirty="0">
                <a:latin typeface="メイリオ" panose="020B0604030504040204" pitchFamily="50" charset="-128"/>
                <a:ea typeface="メイリオ" panose="020B0604030504040204" pitchFamily="50" charset="-128"/>
              </a:rPr>
              <a:t>現在注目されている３次元プリンタとその周辺技術の事を言う。３次元プリンタは、３</a:t>
            </a:r>
            <a:r>
              <a:rPr lang="ja-JP" altLang="en-US" sz="1800" dirty="0">
                <a:latin typeface="メイリオ" panose="020B0604030504040204" pitchFamily="50" charset="-128"/>
                <a:ea typeface="メイリオ" panose="020B0604030504040204" pitchFamily="50" charset="-128"/>
              </a:rPr>
              <a:t>次元</a:t>
            </a:r>
            <a:r>
              <a:rPr lang="ja-JP" altLang="ja-JP" sz="1800" dirty="0">
                <a:latin typeface="メイリオ" panose="020B0604030504040204" pitchFamily="50" charset="-128"/>
                <a:ea typeface="メイリオ" panose="020B0604030504040204" pitchFamily="50" charset="-128"/>
              </a:rPr>
              <a:t>データを元に積層造型する装置をいい、主な製品タイプとしては、造型方式と使用する材料の違いにより、</a:t>
            </a:r>
            <a:r>
              <a:rPr lang="ja-JP" altLang="en-US" sz="1800" dirty="0">
                <a:latin typeface="メイリオ" panose="020B0604030504040204" pitchFamily="50" charset="-128"/>
                <a:ea typeface="メイリオ" panose="020B0604030504040204" pitchFamily="50" charset="-128"/>
              </a:rPr>
              <a:t>光造形法、紙積層法、溶融物堆積法</a:t>
            </a:r>
            <a:r>
              <a:rPr lang="ja-JP" altLang="ja-JP" sz="1800" dirty="0">
                <a:latin typeface="メイリオ" panose="020B0604030504040204" pitchFamily="50" charset="-128"/>
                <a:ea typeface="メイリオ" panose="020B0604030504040204" pitchFamily="50" charset="-128"/>
              </a:rPr>
              <a:t>、粉末</a:t>
            </a:r>
            <a:r>
              <a:rPr lang="ja-JP" altLang="en-US" sz="1800" dirty="0">
                <a:latin typeface="メイリオ" panose="020B0604030504040204" pitchFamily="50" charset="-128"/>
                <a:ea typeface="メイリオ" panose="020B0604030504040204" pitchFamily="50" charset="-128"/>
              </a:rPr>
              <a:t>焼結法</a:t>
            </a:r>
            <a:r>
              <a:rPr lang="ja-JP" altLang="ja-JP" sz="1800" dirty="0">
                <a:latin typeface="メイリオ" panose="020B0604030504040204" pitchFamily="50" charset="-128"/>
                <a:ea typeface="メイリオ" panose="020B0604030504040204" pitchFamily="50" charset="-128"/>
              </a:rPr>
              <a:t>など</a:t>
            </a:r>
            <a:r>
              <a:rPr lang="ja-JP" altLang="en-US" sz="1800" dirty="0">
                <a:latin typeface="メイリオ" panose="020B0604030504040204" pitchFamily="50" charset="-128"/>
                <a:ea typeface="メイリオ" panose="020B0604030504040204" pitchFamily="50" charset="-128"/>
              </a:rPr>
              <a:t>がある。</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endParaRPr lang="ja-JP"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ja-JP" sz="1800" dirty="0">
                <a:latin typeface="メイリオ" panose="020B0604030504040204" pitchFamily="50" charset="-128"/>
                <a:ea typeface="メイリオ" panose="020B0604030504040204" pitchFamily="50" charset="-128"/>
              </a:rPr>
              <a:t>３次元プリンタの主な需要分野としては、試作品のデザイン確認や機能検証等に利用する工業・研究系用途、建築系用途、歯科模型、人体模型、福祉機器模型等に利用する医療・福祉系用途、モノづくり教育のツール等として利用する教育系用途などがで、特に数十万円代の３次元プリンタの登場により個人ユースでの利用</a:t>
            </a:r>
            <a:r>
              <a:rPr lang="ja-JP" altLang="en-US" sz="1800" dirty="0">
                <a:latin typeface="メイリオ" panose="020B0604030504040204" pitchFamily="50" charset="-128"/>
                <a:ea typeface="メイリオ" panose="020B0604030504040204" pitchFamily="50" charset="-128"/>
              </a:rPr>
              <a:t>が</a:t>
            </a:r>
            <a:r>
              <a:rPr lang="ja-JP" altLang="ja-JP" sz="1800" dirty="0">
                <a:latin typeface="メイリオ" panose="020B0604030504040204" pitchFamily="50" charset="-128"/>
                <a:ea typeface="メイリオ" panose="020B0604030504040204" pitchFamily="50" charset="-128"/>
              </a:rPr>
              <a:t>今後拡大する</a:t>
            </a:r>
            <a:r>
              <a:rPr lang="ja-JP" altLang="en-US" sz="1800" dirty="0">
                <a:latin typeface="メイリオ" panose="020B0604030504040204" pitchFamily="50" charset="-128"/>
                <a:ea typeface="メイリオ" panose="020B0604030504040204" pitchFamily="50" charset="-128"/>
              </a:rPr>
              <a:t>と予想されているが、実態はそれほど広がってはいないのが現状。</a:t>
            </a:r>
            <a:endParaRPr lang="ja-JP" altLang="ja-JP" sz="1800" dirty="0">
              <a:latin typeface="メイリオ" panose="020B0604030504040204" pitchFamily="50" charset="-128"/>
              <a:ea typeface="メイリオ" panose="020B0604030504040204" pitchFamily="50" charset="-128"/>
            </a:endParaRPr>
          </a:p>
        </p:txBody>
      </p:sp>
      <p:sp>
        <p:nvSpPr>
          <p:cNvPr id="27653" name="スライド番号プレースホルダー 5"/>
          <p:cNvSpPr>
            <a:spLocks noGrp="1"/>
          </p:cNvSpPr>
          <p:nvPr>
            <p:ph type="sldNum" sz="quarter" idx="12"/>
          </p:nvPr>
        </p:nvSpPr>
        <p:spPr bwMode="auto">
          <a:xfrm>
            <a:off x="11678798" y="6492875"/>
            <a:ext cx="51320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268F44E2-73EE-4E18-B894-DC3F99BF4954}" type="slidenum">
              <a:rPr lang="ja-JP" altLang="en-US" sz="1200">
                <a:solidFill>
                  <a:srgbClr val="898989"/>
                </a:solidFill>
              </a:rPr>
              <a:pPr>
                <a:spcBef>
                  <a:spcPct val="0"/>
                </a:spcBef>
                <a:buFontTx/>
                <a:buNone/>
              </a:pPr>
              <a:t>17</a:t>
            </a:fld>
            <a:endParaRPr lang="ja-JP" altLang="en-US" sz="1200">
              <a:solidFill>
                <a:srgbClr val="898989"/>
              </a:solidFill>
            </a:endParaRPr>
          </a:p>
        </p:txBody>
      </p:sp>
      <p:sp>
        <p:nvSpPr>
          <p:cNvPr id="27654" name="テキスト ボックス 4"/>
          <p:cNvSpPr txBox="1">
            <a:spLocks noChangeArrowheads="1"/>
          </p:cNvSpPr>
          <p:nvPr/>
        </p:nvSpPr>
        <p:spPr bwMode="auto">
          <a:xfrm>
            <a:off x="2208214" y="5945188"/>
            <a:ext cx="7775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200">
                <a:latin typeface="メイリオ" panose="020B0604030504040204" pitchFamily="50" charset="-128"/>
                <a:ea typeface="メイリオ" panose="020B0604030504040204" pitchFamily="50" charset="-128"/>
              </a:rPr>
              <a:t>長所　　　　微細造型可能　　　　比較的安価に造型　　　造型材料対象多い　　　　複雑造型に強み　　　　　　</a:t>
            </a:r>
            <a:endParaRPr lang="en-US" altLang="ja-JP" sz="1200">
              <a:latin typeface="メイリオ" panose="020B0604030504040204" pitchFamily="50" charset="-128"/>
              <a:ea typeface="メイリオ" panose="020B0604030504040204" pitchFamily="50" charset="-128"/>
            </a:endParaRPr>
          </a:p>
          <a:p>
            <a:pPr eaLnBrk="1" hangingPunct="1">
              <a:spcBef>
                <a:spcPct val="0"/>
              </a:spcBef>
              <a:buFontTx/>
              <a:buNone/>
            </a:pPr>
            <a:endParaRPr lang="en-US" altLang="ja-JP" sz="120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200">
                <a:latin typeface="メイリオ" panose="020B0604030504040204" pitchFamily="50" charset="-128"/>
                <a:ea typeface="メイリオ" panose="020B0604030504040204" pitchFamily="50" charset="-128"/>
              </a:rPr>
              <a:t>短所　　　造型時間が比較的長い　造型時間が比較的長い　　造型後の後処理　　　　造型後の後処理　　　　</a:t>
            </a:r>
          </a:p>
        </p:txBody>
      </p:sp>
      <p:cxnSp>
        <p:nvCxnSpPr>
          <p:cNvPr id="8" name="直線コネクタ 7"/>
          <p:cNvCxnSpPr/>
          <p:nvPr/>
        </p:nvCxnSpPr>
        <p:spPr>
          <a:xfrm>
            <a:off x="2279650" y="6237288"/>
            <a:ext cx="7272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2711450" y="5876926"/>
            <a:ext cx="0" cy="646113"/>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bwMode="auto">
          <a:xfrm>
            <a:off x="4198938" y="44450"/>
            <a:ext cx="7902446" cy="490050"/>
          </a:xfrm>
          <a:prstGeom prst="rect">
            <a:avLst/>
          </a:prstGeom>
          <a:solidFill>
            <a:schemeClr val="accent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1"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 y="20852"/>
            <a:ext cx="920708" cy="9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★第３のものづくり</a:t>
            </a:r>
          </a:p>
        </p:txBody>
      </p:sp>
      <p:sp>
        <p:nvSpPr>
          <p:cNvPr id="14" name="角丸四角形 1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78348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800"/>
          </a:p>
        </p:txBody>
      </p:sp>
      <p:sp>
        <p:nvSpPr>
          <p:cNvPr id="31748" name="スライド番号プレースホルダー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15D24170-9137-44B2-981D-A69684264613}" type="slidenum">
              <a:rPr lang="ja-JP" altLang="en-US" sz="1200">
                <a:solidFill>
                  <a:srgbClr val="898989"/>
                </a:solidFill>
              </a:rPr>
              <a:pPr>
                <a:spcBef>
                  <a:spcPct val="0"/>
                </a:spcBef>
                <a:buFontTx/>
                <a:buNone/>
              </a:pPr>
              <a:t>18</a:t>
            </a:fld>
            <a:endParaRPr lang="ja-JP" altLang="en-US" sz="1200">
              <a:solidFill>
                <a:srgbClr val="898989"/>
              </a:solidFill>
            </a:endParaRPr>
          </a:p>
        </p:txBody>
      </p:sp>
      <p:pic>
        <p:nvPicPr>
          <p:cNvPr id="31749" name="Picture 8"/>
          <p:cNvPicPr>
            <a:picLocks noChangeAspect="1" noChangeArrowheads="1"/>
          </p:cNvPicPr>
          <p:nvPr/>
        </p:nvPicPr>
        <p:blipFill>
          <a:blip r:embed="rId3">
            <a:extLst>
              <a:ext uri="{28A0092B-C50C-407E-A947-70E740481C1C}">
                <a14:useLocalDpi xmlns:a14="http://schemas.microsoft.com/office/drawing/2010/main" val="0"/>
              </a:ext>
            </a:extLst>
          </a:blip>
          <a:srcRect l="22137" t="9160" r="10687" b="10229"/>
          <a:stretch>
            <a:fillRect/>
          </a:stretch>
        </p:blipFill>
        <p:spPr bwMode="auto">
          <a:xfrm>
            <a:off x="1952977" y="1579954"/>
            <a:ext cx="6852356" cy="514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矢印 2"/>
          <p:cNvSpPr/>
          <p:nvPr/>
        </p:nvSpPr>
        <p:spPr>
          <a:xfrm>
            <a:off x="5808664" y="4392614"/>
            <a:ext cx="574675" cy="7207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1751" name="テキスト ボックス 3"/>
          <p:cNvSpPr txBox="1">
            <a:spLocks noChangeArrowheads="1"/>
          </p:cNvSpPr>
          <p:nvPr/>
        </p:nvSpPr>
        <p:spPr bwMode="auto">
          <a:xfrm>
            <a:off x="3866267" y="2071028"/>
            <a:ext cx="302577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800" b="1" dirty="0">
                <a:latin typeface="Meiryo UI" panose="020B0604030504040204" pitchFamily="50" charset="-128"/>
                <a:ea typeface="Meiryo UI" panose="020B0604030504040204" pitchFamily="50" charset="-128"/>
              </a:rPr>
              <a:t>STL</a:t>
            </a:r>
            <a:r>
              <a:rPr lang="ja-JP" altLang="en-US" sz="1800" b="1" dirty="0">
                <a:latin typeface="Meiryo UI" panose="020B0604030504040204" pitchFamily="50" charset="-128"/>
                <a:ea typeface="Meiryo UI" panose="020B0604030504040204" pitchFamily="50" charset="-128"/>
              </a:rPr>
              <a:t>データを</a:t>
            </a:r>
            <a:r>
              <a:rPr lang="en-US" altLang="ja-JP" sz="1800" b="1" dirty="0">
                <a:latin typeface="Meiryo UI" panose="020B0604030504040204" pitchFamily="50" charset="-128"/>
                <a:ea typeface="Meiryo UI" panose="020B0604030504040204" pitchFamily="50" charset="-128"/>
              </a:rPr>
              <a:t>Slice</a:t>
            </a:r>
            <a:r>
              <a:rPr lang="ja-JP" altLang="en-US" sz="1800" b="1" dirty="0">
                <a:latin typeface="Meiryo UI" panose="020B0604030504040204" pitchFamily="50" charset="-128"/>
                <a:ea typeface="Meiryo UI" panose="020B0604030504040204" pitchFamily="50" charset="-128"/>
              </a:rPr>
              <a:t>する</a:t>
            </a:r>
          </a:p>
        </p:txBody>
      </p:sp>
      <p:sp>
        <p:nvSpPr>
          <p:cNvPr id="31752" name="テキスト ボックス 4"/>
          <p:cNvSpPr txBox="1">
            <a:spLocks noChangeArrowheads="1"/>
          </p:cNvSpPr>
          <p:nvPr/>
        </p:nvSpPr>
        <p:spPr bwMode="auto">
          <a:xfrm>
            <a:off x="1170815" y="1068818"/>
            <a:ext cx="102727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Meiryo UI" panose="020B0604030504040204" pitchFamily="50" charset="-128"/>
                <a:ea typeface="Meiryo UI" panose="020B0604030504040204" pitchFamily="50" charset="-128"/>
              </a:rPr>
              <a:t>STL</a:t>
            </a:r>
            <a:r>
              <a:rPr lang="ja-JP" altLang="en-US" sz="1800" dirty="0">
                <a:latin typeface="Meiryo UI" panose="020B0604030504040204" pitchFamily="50" charset="-128"/>
                <a:ea typeface="Meiryo UI" panose="020B0604030504040204" pitchFamily="50" charset="-128"/>
              </a:rPr>
              <a:t>データは、プリンタドライバがスライスデータに変換し、積層１段分のデータ毎に印刷（積層）する。</a:t>
            </a:r>
            <a:endParaRPr lang="en-US" altLang="ja-JP" sz="1800" dirty="0">
              <a:latin typeface="Meiryo UI" panose="020B0604030504040204" pitchFamily="50" charset="-128"/>
              <a:ea typeface="Meiryo UI" panose="020B0604030504040204" pitchFamily="50" charset="-128"/>
            </a:endParaRPr>
          </a:p>
        </p:txBody>
      </p:sp>
      <p:sp>
        <p:nvSpPr>
          <p:cNvPr id="31753" name="正方形/長方形 1"/>
          <p:cNvSpPr>
            <a:spLocks noChangeArrowheads="1"/>
          </p:cNvSpPr>
          <p:nvPr/>
        </p:nvSpPr>
        <p:spPr bwMode="auto">
          <a:xfrm>
            <a:off x="9361159" y="2071028"/>
            <a:ext cx="2582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err="1">
                <a:latin typeface="Meiryo UI" panose="020B0604030504040204" pitchFamily="50" charset="-128"/>
                <a:ea typeface="Meiryo UI" panose="020B0604030504040204" pitchFamily="50" charset="-128"/>
              </a:rPr>
              <a:t>STL:STereo</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Lithography</a:t>
            </a:r>
            <a:endParaRPr lang="ja-JP" altLang="en-US" sz="1600" dirty="0"/>
          </a:p>
        </p:txBody>
      </p:sp>
      <p:sp>
        <p:nvSpPr>
          <p:cNvPr id="11" name="正方形/長方形 10"/>
          <p:cNvSpPr/>
          <p:nvPr/>
        </p:nvSpPr>
        <p:spPr bwMode="auto">
          <a:xfrm>
            <a:off x="4198938" y="44450"/>
            <a:ext cx="7902446" cy="490050"/>
          </a:xfrm>
          <a:prstGeom prst="rect">
            <a:avLst/>
          </a:prstGeom>
          <a:solidFill>
            <a:schemeClr val="accent2"/>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 y="20852"/>
            <a:ext cx="920708" cy="9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　三次元形状をスライス</a:t>
            </a:r>
          </a:p>
        </p:txBody>
      </p:sp>
      <p:sp>
        <p:nvSpPr>
          <p:cNvPr id="14" name="角丸四角形 1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02648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スライド番号プレースホルダー 3"/>
          <p:cNvSpPr>
            <a:spLocks noGrp="1"/>
          </p:cNvSpPr>
          <p:nvPr>
            <p:ph type="sldNum" sz="quarter" idx="12"/>
          </p:nvPr>
        </p:nvSpPr>
        <p:spPr bwMode="auto">
          <a:xfrm>
            <a:off x="11605356" y="6492875"/>
            <a:ext cx="5580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48369FFC-1ABE-4BA2-9135-8303A7AC8BB4}" type="slidenum">
              <a:rPr lang="ja-JP" altLang="en-US" sz="1200">
                <a:solidFill>
                  <a:srgbClr val="898989"/>
                </a:solidFill>
              </a:rPr>
              <a:pPr>
                <a:spcBef>
                  <a:spcPct val="0"/>
                </a:spcBef>
                <a:buFontTx/>
                <a:buNone/>
              </a:pPr>
              <a:t>19</a:t>
            </a:fld>
            <a:endParaRPr lang="ja-JP" altLang="en-US" sz="1200">
              <a:solidFill>
                <a:srgbClr val="898989"/>
              </a:solidFill>
            </a:endParaRPr>
          </a:p>
        </p:txBody>
      </p:sp>
      <p:pic>
        <p:nvPicPr>
          <p:cNvPr id="278532"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433" y="3988952"/>
            <a:ext cx="462844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8533"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950" y="1015523"/>
            <a:ext cx="4678927" cy="262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8534"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79999">
            <a:off x="1930836" y="1208830"/>
            <a:ext cx="4167941" cy="298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8535"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944" y="4071937"/>
            <a:ext cx="37211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0"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1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理想形の内部水管を造形できる</a:t>
            </a:r>
          </a:p>
        </p:txBody>
      </p:sp>
      <p:sp>
        <p:nvSpPr>
          <p:cNvPr id="12" name="角丸四角形 1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3" name="角丸四角形 1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65976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64" y="729343"/>
            <a:ext cx="9192986" cy="6128657"/>
          </a:xfrm>
          <a:prstGeom prst="rect">
            <a:avLst/>
          </a:prstGeom>
        </p:spPr>
      </p:pic>
      <p:sp>
        <p:nvSpPr>
          <p:cNvPr id="2" name="スライド番号プレースホルダー 1"/>
          <p:cNvSpPr>
            <a:spLocks noGrp="1"/>
          </p:cNvSpPr>
          <p:nvPr>
            <p:ph type="sldNum" sz="quarter" idx="12"/>
          </p:nvPr>
        </p:nvSpPr>
        <p:spPr>
          <a:xfrm>
            <a:off x="11457915" y="6492875"/>
            <a:ext cx="734085" cy="365125"/>
          </a:xfrm>
        </p:spPr>
        <p:txBody>
          <a:bodyPr/>
          <a:lstStyle/>
          <a:p>
            <a:fld id="{6F8D1931-CE7A-4631-A2FD-F09270C7E571}" type="slidenum">
              <a:rPr kumimoji="1" lang="ja-JP" altLang="en-US" smtClean="0"/>
              <a:t>2</a:t>
            </a:fld>
            <a:endParaRPr kumimoji="1" lang="ja-JP" altLang="en-US" dirty="0"/>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GE Additive</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err="1">
                <a:solidFill>
                  <a:schemeClr val="tx1"/>
                </a:solidFill>
                <a:latin typeface="Meiryo UI" panose="020B0604030504040204" pitchFamily="50" charset="-128"/>
                <a:ea typeface="Meiryo UI" panose="020B0604030504040204" pitchFamily="50" charset="-128"/>
              </a:rPr>
              <a:t>Arcam</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EBM</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Spectra H</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4" name="正方形/長方形 3"/>
          <p:cNvSpPr/>
          <p:nvPr/>
        </p:nvSpPr>
        <p:spPr>
          <a:xfrm>
            <a:off x="1053372" y="562338"/>
            <a:ext cx="10822540" cy="646331"/>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GE Additive</a:t>
            </a:r>
            <a:r>
              <a:rPr lang="ja-JP" altLang="en-US" dirty="0">
                <a:latin typeface="Meiryo UI" panose="020B0604030504040204" pitchFamily="50" charset="-128"/>
                <a:ea typeface="Meiryo UI" panose="020B0604030504040204" pitchFamily="50" charset="-128"/>
              </a:rPr>
              <a:t>は、</a:t>
            </a:r>
            <a:r>
              <a:rPr lang="en-US" altLang="ja-JP" dirty="0" err="1">
                <a:latin typeface="Meiryo UI" panose="020B0604030504040204" pitchFamily="50" charset="-128"/>
                <a:ea typeface="Meiryo UI" panose="020B0604030504040204" pitchFamily="50" charset="-128"/>
              </a:rPr>
              <a:t>Arcam</a:t>
            </a:r>
            <a:r>
              <a:rPr lang="ja-JP" altLang="en-US" dirty="0">
                <a:latin typeface="Meiryo UI" panose="020B0604030504040204" pitchFamily="50" charset="-128"/>
                <a:ea typeface="Meiryo UI" panose="020B0604030504040204" pitchFamily="50" charset="-128"/>
              </a:rPr>
              <a:t>社の</a:t>
            </a:r>
            <a:r>
              <a:rPr lang="en-US" altLang="ja-JP" dirty="0">
                <a:latin typeface="Meiryo UI" panose="020B0604030504040204" pitchFamily="50" charset="-128"/>
                <a:ea typeface="Meiryo UI" panose="020B0604030504040204" pitchFamily="50" charset="-128"/>
              </a:rPr>
              <a:t>EBM</a:t>
            </a:r>
            <a:r>
              <a:rPr lang="ja-JP" altLang="en-US" dirty="0">
                <a:latin typeface="Meiryo UI" panose="020B0604030504040204" pitchFamily="50" charset="-128"/>
                <a:ea typeface="Meiryo UI" panose="020B0604030504040204" pitchFamily="50" charset="-128"/>
              </a:rPr>
              <a:t>（電子ビーム溶融）技術をベースとした、大型で高速な金属</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a:t>
            </a:r>
            <a:r>
              <a:rPr lang="en-US" altLang="ja-JP" dirty="0" err="1">
                <a:latin typeface="Meiryo UI" panose="020B0604030504040204" pitchFamily="50" charset="-128"/>
                <a:ea typeface="Meiryo UI" panose="020B0604030504040204" pitchFamily="50" charset="-128"/>
              </a:rPr>
              <a:t>Arcam</a:t>
            </a:r>
            <a:r>
              <a:rPr lang="en-US" altLang="ja-JP" dirty="0">
                <a:latin typeface="Meiryo UI" panose="020B0604030504040204" pitchFamily="50" charset="-128"/>
                <a:ea typeface="Meiryo UI" panose="020B0604030504040204" pitchFamily="50" charset="-128"/>
              </a:rPr>
              <a:t> EBM Spectra H</a:t>
            </a:r>
            <a:r>
              <a:rPr lang="ja-JP" altLang="en-US" dirty="0">
                <a:latin typeface="Meiryo UI" panose="020B0604030504040204" pitchFamily="50" charset="-128"/>
                <a:ea typeface="Meiryo UI" panose="020B0604030504040204" pitchFamily="50" charset="-128"/>
              </a:rPr>
              <a:t>を発表。</a:t>
            </a:r>
          </a:p>
        </p:txBody>
      </p:sp>
      <p:sp>
        <p:nvSpPr>
          <p:cNvPr id="5" name="正方形/長方形 4"/>
          <p:cNvSpPr/>
          <p:nvPr/>
        </p:nvSpPr>
        <p:spPr>
          <a:xfrm>
            <a:off x="240599" y="2162226"/>
            <a:ext cx="3417001" cy="3754874"/>
          </a:xfrm>
          <a:prstGeom prst="rect">
            <a:avLst/>
          </a:prstGeom>
        </p:spPr>
        <p:txBody>
          <a:bodyPr wrap="square">
            <a:spAutoFit/>
          </a:bodyPr>
          <a:lstStyle/>
          <a:p>
            <a:r>
              <a:rPr lang="en-US" altLang="ja-JP" sz="1400" b="1" dirty="0">
                <a:latin typeface="Meiryo UI" panose="020B0604030504040204" pitchFamily="50" charset="-128"/>
                <a:ea typeface="Meiryo UI" panose="020B0604030504040204" pitchFamily="50" charset="-128"/>
              </a:rPr>
              <a:t>Advancing the Industry </a:t>
            </a:r>
          </a:p>
          <a:p>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The additive manufacturing industry continues to accelerate as more and more businesses see the value in this revolutionary technology. The </a:t>
            </a:r>
            <a:r>
              <a:rPr lang="en-US" altLang="ja-JP" sz="1400" dirty="0" err="1">
                <a:latin typeface="Meiryo UI" panose="020B0604030504040204" pitchFamily="50" charset="-128"/>
                <a:ea typeface="Meiryo UI" panose="020B0604030504040204" pitchFamily="50" charset="-128"/>
              </a:rPr>
              <a:t>Arcam</a:t>
            </a:r>
            <a:r>
              <a:rPr lang="en-US" altLang="ja-JP" sz="1400" dirty="0">
                <a:latin typeface="Meiryo UI" panose="020B0604030504040204" pitchFamily="50" charset="-128"/>
                <a:ea typeface="Meiryo UI" panose="020B0604030504040204" pitchFamily="50" charset="-128"/>
              </a:rPr>
              <a:t> EBM</a:t>
            </a:r>
            <a:r>
              <a:rPr lang="en-US" altLang="ja-JP" sz="1400" baseline="300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Spectra H is setting the pace with an extended platform that’s making it possible to print larger parts and produce more parts at one time. And with Spectra H’s high-heat capability, users can incorporate new crack-prone alloys, such as Titanium </a:t>
            </a:r>
            <a:r>
              <a:rPr lang="en-US" altLang="ja-JP" sz="1400" dirty="0" err="1">
                <a:latin typeface="Meiryo UI" panose="020B0604030504040204" pitchFamily="50" charset="-128"/>
                <a:ea typeface="Meiryo UI" panose="020B0604030504040204" pitchFamily="50" charset="-128"/>
              </a:rPr>
              <a:t>Aluminide</a:t>
            </a:r>
            <a:r>
              <a:rPr lang="en-US" altLang="ja-JP" sz="1400" dirty="0">
                <a:latin typeface="Meiryo UI" panose="020B0604030504040204" pitchFamily="50" charset="-128"/>
                <a:ea typeface="Meiryo UI" panose="020B0604030504040204" pitchFamily="50" charset="-128"/>
              </a:rPr>
              <a:t>, into production to expand their offerings, including high-temperature, anti-corrosive materials. </a:t>
            </a:r>
          </a:p>
        </p:txBody>
      </p:sp>
      <p:sp>
        <p:nvSpPr>
          <p:cNvPr id="6" name="正方形/長方形 5"/>
          <p:cNvSpPr/>
          <p:nvPr/>
        </p:nvSpPr>
        <p:spPr>
          <a:xfrm>
            <a:off x="8253388" y="2115415"/>
            <a:ext cx="3847996" cy="4031873"/>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拡張プラットフォームが高熱材料の大型プリントに対応</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ビルド領域は直径</a:t>
            </a:r>
            <a:r>
              <a:rPr lang="en-US" altLang="ja-JP" sz="1600" dirty="0">
                <a:latin typeface="Meiryo UI" panose="020B0604030504040204" pitchFamily="50" charset="-128"/>
                <a:ea typeface="Meiryo UI" panose="020B0604030504040204" pitchFamily="50" charset="-128"/>
              </a:rPr>
              <a:t>250mm×</a:t>
            </a:r>
            <a:r>
              <a:rPr lang="ja-JP" altLang="en-US" sz="1600" dirty="0">
                <a:latin typeface="Meiryo UI" panose="020B0604030504040204" pitchFamily="50" charset="-128"/>
                <a:ea typeface="Meiryo UI" panose="020B0604030504040204" pitchFamily="50" charset="-128"/>
              </a:rPr>
              <a:t>高さ</a:t>
            </a:r>
            <a:r>
              <a:rPr lang="en-US" altLang="ja-JP" sz="1600" dirty="0">
                <a:latin typeface="Meiryo UI" panose="020B0604030504040204" pitchFamily="50" charset="-128"/>
                <a:ea typeface="Meiryo UI" panose="020B0604030504040204" pitchFamily="50" charset="-128"/>
              </a:rPr>
              <a:t>430mm</a:t>
            </a:r>
          </a:p>
          <a:p>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1000 °C </a:t>
            </a:r>
            <a:r>
              <a:rPr lang="ja-JP" altLang="en-US" sz="1600" dirty="0">
                <a:latin typeface="Meiryo UI" panose="020B0604030504040204" pitchFamily="50" charset="-128"/>
                <a:ea typeface="Meiryo UI" panose="020B0604030504040204" pitchFamily="50" charset="-128"/>
              </a:rPr>
              <a:t>を超える温度で割れやすい金属部品生成が可能</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自動校正</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防塵環境を備えたクローズドループシステム</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絶縁性向上のため可動式熱シールド</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自動粉体分配および粉末回収システム</a:t>
            </a:r>
          </a:p>
          <a:p>
            <a:pPr marL="285750" indent="-285750">
              <a:buFont typeface="Wingdings" panose="05000000000000000000" pitchFamily="2" charset="2"/>
              <a:buChar char="l"/>
            </a:pPr>
            <a:endParaRPr lang="en-US" altLang="ja-JP" sz="1600" dirty="0">
              <a:latin typeface="Meiryo UI" panose="020B0604030504040204" pitchFamily="50" charset="-128"/>
              <a:ea typeface="Meiryo UI" panose="020B0604030504040204" pitchFamily="50" charset="-128"/>
            </a:endParaRPr>
          </a:p>
        </p:txBody>
      </p:sp>
      <p:sp>
        <p:nvSpPr>
          <p:cNvPr id="7" name="正方形/長方形 6"/>
          <p:cNvSpPr/>
          <p:nvPr/>
        </p:nvSpPr>
        <p:spPr>
          <a:xfrm>
            <a:off x="3976565" y="6574556"/>
            <a:ext cx="3745384" cy="369332"/>
          </a:xfrm>
          <a:prstGeom prst="rect">
            <a:avLst/>
          </a:prstGeom>
        </p:spPr>
        <p:txBody>
          <a:bodyPr wrap="none">
            <a:spAutoFit/>
          </a:bodyPr>
          <a:lstStyle/>
          <a:p>
            <a:r>
              <a:rPr lang="en-US" altLang="ja-JP" dirty="0"/>
              <a:t>https://www.ge.com/additive/spectra</a:t>
            </a:r>
            <a:endParaRPr lang="ja-JP" altLang="en-US" dirty="0"/>
          </a:p>
        </p:txBody>
      </p:sp>
    </p:spTree>
    <p:extLst>
      <p:ext uri="{BB962C8B-B14F-4D97-AF65-F5344CB8AC3E}">
        <p14:creationId xmlns:p14="http://schemas.microsoft.com/office/powerpoint/2010/main" val="399448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BDFF5FAC-D95F-4DB3-BF08-867DB3E87161}" type="slidenum">
              <a:rPr lang="ja-JP" altLang="en-US" sz="1200">
                <a:solidFill>
                  <a:srgbClr val="898989"/>
                </a:solidFill>
              </a:rPr>
              <a:pPr>
                <a:spcBef>
                  <a:spcPct val="0"/>
                </a:spcBef>
                <a:buFontTx/>
                <a:buNone/>
              </a:pPr>
              <a:t>20</a:t>
            </a:fld>
            <a:endParaRPr lang="ja-JP" altLang="en-US" sz="1200">
              <a:solidFill>
                <a:srgbClr val="898989"/>
              </a:solidFill>
            </a:endParaRPr>
          </a:p>
        </p:txBody>
      </p:sp>
      <p:pic>
        <p:nvPicPr>
          <p:cNvPr id="280580" name="Picture 10"/>
          <p:cNvPicPr>
            <a:picLocks noChangeArrowheads="1"/>
          </p:cNvPicPr>
          <p:nvPr/>
        </p:nvPicPr>
        <p:blipFill>
          <a:blip r:embed="rId3">
            <a:extLst>
              <a:ext uri="{28A0092B-C50C-407E-A947-70E740481C1C}">
                <a14:useLocalDpi xmlns:a14="http://schemas.microsoft.com/office/drawing/2010/main" val="0"/>
              </a:ext>
            </a:extLst>
          </a:blip>
          <a:srcRect l="18793" t="5069" r="13988" b="7678"/>
          <a:stretch>
            <a:fillRect/>
          </a:stretch>
        </p:blipFill>
        <p:spPr bwMode="auto">
          <a:xfrm>
            <a:off x="5595939" y="1277939"/>
            <a:ext cx="47720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0581"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349375"/>
            <a:ext cx="35687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0582" name="Oval 12"/>
          <p:cNvSpPr>
            <a:spLocks/>
          </p:cNvSpPr>
          <p:nvPr/>
        </p:nvSpPr>
        <p:spPr bwMode="auto">
          <a:xfrm>
            <a:off x="7239001" y="2635251"/>
            <a:ext cx="1071563" cy="10001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280583" name="Line 13"/>
          <p:cNvSpPr>
            <a:spLocks noChangeShapeType="1"/>
          </p:cNvSpPr>
          <p:nvPr/>
        </p:nvSpPr>
        <p:spPr bwMode="auto">
          <a:xfrm>
            <a:off x="4881564" y="2349500"/>
            <a:ext cx="2357437" cy="642938"/>
          </a:xfrm>
          <a:prstGeom prst="line">
            <a:avLst/>
          </a:prstGeom>
          <a:noFill/>
          <a:ln w="38100">
            <a:solidFill>
              <a:srgbClr val="FF0000"/>
            </a:solidFill>
            <a:round/>
            <a:headEnd type="oval" w="med" len="med"/>
            <a:tailEnd/>
          </a:ln>
          <a:extLst>
            <a:ext uri="{909E8E84-426E-40DD-AFC4-6F175D3DCCD1}">
              <a14:hiddenFill xmlns:a14="http://schemas.microsoft.com/office/drawing/2010/main">
                <a:noFill/>
              </a14:hiddenFill>
            </a:ext>
          </a:extLst>
        </p:spPr>
        <p:txBody>
          <a:bodyPr lIns="0" tIns="0" rIns="0" bIns="0"/>
          <a:lstStyle/>
          <a:p>
            <a:endParaRPr lang="ja-JP" altLang="en-US"/>
          </a:p>
        </p:txBody>
      </p:sp>
      <p:sp>
        <p:nvSpPr>
          <p:cNvPr id="9" name="正方形/長方形 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0"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1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複雑な構造体を造形出来る</a:t>
            </a:r>
          </a:p>
        </p:txBody>
      </p:sp>
      <p:sp>
        <p:nvSpPr>
          <p:cNvPr id="12" name="角丸四角形 1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3" name="角丸四角形 1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39064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スライド番号プレースホルダー 3"/>
          <p:cNvSpPr>
            <a:spLocks noGrp="1"/>
          </p:cNvSpPr>
          <p:nvPr>
            <p:ph type="sldNum" sz="quarter" idx="12"/>
          </p:nvPr>
        </p:nvSpPr>
        <p:spPr bwMode="auto">
          <a:xfrm>
            <a:off x="11712928" y="6492875"/>
            <a:ext cx="47907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17A2B27-F336-4273-B89C-21D15AA0D4A6}" type="slidenum">
              <a:rPr lang="ja-JP" altLang="en-US" sz="1200">
                <a:solidFill>
                  <a:srgbClr val="898989"/>
                </a:solidFill>
              </a:rPr>
              <a:pPr>
                <a:spcBef>
                  <a:spcPct val="0"/>
                </a:spcBef>
                <a:buFontTx/>
                <a:buNone/>
              </a:pPr>
              <a:t>21</a:t>
            </a:fld>
            <a:endParaRPr lang="ja-JP" altLang="en-US" sz="1200" dirty="0">
              <a:solidFill>
                <a:srgbClr val="898989"/>
              </a:solidFill>
            </a:endParaRPr>
          </a:p>
        </p:txBody>
      </p:sp>
      <p:pic>
        <p:nvPicPr>
          <p:cNvPr id="28262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350963"/>
            <a:ext cx="37211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2629"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022" y="1230489"/>
            <a:ext cx="2941991" cy="203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2630" name="Picture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911" y="4425950"/>
            <a:ext cx="2786239"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2631" name="Line 13"/>
          <p:cNvSpPr>
            <a:spLocks noChangeShapeType="1"/>
          </p:cNvSpPr>
          <p:nvPr/>
        </p:nvSpPr>
        <p:spPr bwMode="auto">
          <a:xfrm rot="10800000">
            <a:off x="4667250" y="2782889"/>
            <a:ext cx="928688" cy="15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ja-JP" altLang="en-US"/>
          </a:p>
        </p:txBody>
      </p:sp>
      <p:sp>
        <p:nvSpPr>
          <p:cNvPr id="282632" name="Line 14"/>
          <p:cNvSpPr>
            <a:spLocks noChangeShapeType="1"/>
          </p:cNvSpPr>
          <p:nvPr/>
        </p:nvSpPr>
        <p:spPr bwMode="auto">
          <a:xfrm flipH="1">
            <a:off x="3379789" y="3425826"/>
            <a:ext cx="1587" cy="9302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ja-JP" altLang="en-US"/>
          </a:p>
        </p:txBody>
      </p:sp>
      <p:pic>
        <p:nvPicPr>
          <p:cNvPr id="282633" name="Picture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3925888"/>
            <a:ext cx="40259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2634" name="Line 16"/>
          <p:cNvSpPr>
            <a:spLocks noChangeShapeType="1"/>
          </p:cNvSpPr>
          <p:nvPr/>
        </p:nvSpPr>
        <p:spPr bwMode="auto">
          <a:xfrm>
            <a:off x="4595813" y="5140325"/>
            <a:ext cx="1071562" cy="15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ja-JP" altLang="en-US"/>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3134" y="20852"/>
            <a:ext cx="803237" cy="8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理想としていた構造体を造形</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テキスト ボックス 1"/>
          <p:cNvSpPr txBox="1"/>
          <p:nvPr/>
        </p:nvSpPr>
        <p:spPr>
          <a:xfrm>
            <a:off x="9693275" y="4207405"/>
            <a:ext cx="461665" cy="1964266"/>
          </a:xfrm>
          <a:prstGeom prst="rect">
            <a:avLst/>
          </a:prstGeom>
          <a:noFill/>
        </p:spPr>
        <p:txBody>
          <a:bodyPr vert="eaVert" wrap="square" rtlCol="0">
            <a:spAutoFit/>
          </a:bodyPr>
          <a:lstStyle/>
          <a:p>
            <a:pPr algn="ctr"/>
            <a:r>
              <a:rPr kumimoji="1" lang="ja-JP" altLang="en-US" dirty="0">
                <a:latin typeface="Meiryo UI" panose="020B0604030504040204" pitchFamily="50" charset="-128"/>
                <a:ea typeface="Meiryo UI" panose="020B0604030504040204" pitchFamily="50" charset="-128"/>
              </a:rPr>
              <a:t>理想的な構造体</a:t>
            </a:r>
          </a:p>
        </p:txBody>
      </p:sp>
    </p:spTree>
    <p:extLst>
      <p:ext uri="{BB962C8B-B14F-4D97-AF65-F5344CB8AC3E}">
        <p14:creationId xmlns:p14="http://schemas.microsoft.com/office/powerpoint/2010/main" val="476306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スライド番号プレースホルダー 3"/>
          <p:cNvSpPr>
            <a:spLocks noGrp="1"/>
          </p:cNvSpPr>
          <p:nvPr>
            <p:ph type="sldNum" sz="quarter" idx="12"/>
          </p:nvPr>
        </p:nvSpPr>
        <p:spPr bwMode="auto">
          <a:xfrm>
            <a:off x="11712928" y="6492875"/>
            <a:ext cx="47907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17A2B27-F336-4273-B89C-21D15AA0D4A6}" type="slidenum">
              <a:rPr lang="ja-JP" altLang="en-US" sz="1200">
                <a:solidFill>
                  <a:srgbClr val="898989"/>
                </a:solidFill>
              </a:rPr>
              <a:pPr>
                <a:spcBef>
                  <a:spcPct val="0"/>
                </a:spcBef>
                <a:buFontTx/>
                <a:buNone/>
              </a:pPr>
              <a:t>22</a:t>
            </a:fld>
            <a:endParaRPr lang="ja-JP" altLang="en-US" sz="1200" dirty="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34" y="20852"/>
            <a:ext cx="803237" cy="8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インクジェット型</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6" y="1295383"/>
            <a:ext cx="5848854" cy="3105150"/>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026" y="1295383"/>
            <a:ext cx="5838557" cy="3105150"/>
          </a:xfrm>
          <a:prstGeom prst="rect">
            <a:avLst/>
          </a:prstGeom>
        </p:spPr>
      </p:pic>
      <p:sp>
        <p:nvSpPr>
          <p:cNvPr id="5" name="正方形/長方形 4"/>
          <p:cNvSpPr/>
          <p:nvPr/>
        </p:nvSpPr>
        <p:spPr>
          <a:xfrm>
            <a:off x="6123304" y="4676993"/>
            <a:ext cx="6096000" cy="1815882"/>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インクジェット法</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プリンターの最大の特長は、一般的な手法である熱溶解積層法（</a:t>
            </a:r>
            <a:r>
              <a:rPr lang="en-US" altLang="ja-JP" sz="1400" dirty="0">
                <a:latin typeface="Meiryo UI" panose="020B0604030504040204" pitchFamily="50" charset="-128"/>
                <a:ea typeface="Meiryo UI" panose="020B0604030504040204" pitchFamily="50" charset="-128"/>
              </a:rPr>
              <a:t>FDM</a:t>
            </a:r>
            <a:r>
              <a:rPr lang="ja-JP" altLang="en-US" sz="1400" dirty="0">
                <a:latin typeface="Meiryo UI" panose="020B0604030504040204" pitchFamily="50" charset="-128"/>
                <a:ea typeface="Meiryo UI" panose="020B0604030504040204" pitchFamily="50" charset="-128"/>
              </a:rPr>
              <a:t>）などに比べて積層ピッチが小さく（最近だと</a:t>
            </a:r>
            <a:r>
              <a:rPr lang="en-US" altLang="ja-JP" sz="1400" dirty="0">
                <a:latin typeface="Meiryo UI" panose="020B0604030504040204" pitchFamily="50" charset="-128"/>
                <a:ea typeface="Meiryo UI" panose="020B0604030504040204" pitchFamily="50" charset="-128"/>
              </a:rPr>
              <a:t>16</a:t>
            </a:r>
            <a:r>
              <a:rPr lang="ja-JP" altLang="en-US" sz="1400" dirty="0">
                <a:latin typeface="Meiryo UI" panose="020B0604030504040204" pitchFamily="50" charset="-128"/>
                <a:ea typeface="Meiryo UI" panose="020B0604030504040204" pitchFamily="50" charset="-128"/>
              </a:rPr>
              <a:t>ミクロンや</a:t>
            </a:r>
            <a:r>
              <a:rPr lang="en-US" altLang="ja-JP" sz="1400" dirty="0">
                <a:latin typeface="Meiryo UI" panose="020B0604030504040204" pitchFamily="50" charset="-128"/>
                <a:ea typeface="Meiryo UI" panose="020B0604030504040204" pitchFamily="50" charset="-128"/>
              </a:rPr>
              <a:t>14</a:t>
            </a:r>
            <a:r>
              <a:rPr lang="ja-JP" altLang="en-US" sz="1400" dirty="0">
                <a:latin typeface="Meiryo UI" panose="020B0604030504040204" pitchFamily="50" charset="-128"/>
                <a:ea typeface="Meiryo UI" panose="020B0604030504040204" pitchFamily="50" charset="-128"/>
              </a:rPr>
              <a:t>ミクロンも可能）、滑らかな表面仕上げと微細で複雑な造形物も制作できる。</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また、光硬化性樹脂によるインクジェット法では、液体樹脂をベースにしていることから、材料混合による様々な表現ができる利点がある。近年では材料のバリエーションも増えており、一般的に商業利用が盛んな熱可塑性樹脂に近い物性の素材を混合によって表現することが可能となっている。</a:t>
            </a:r>
          </a:p>
        </p:txBody>
      </p:sp>
      <p:sp>
        <p:nvSpPr>
          <p:cNvPr id="19" name="正方形/長方形 18"/>
          <p:cNvSpPr/>
          <p:nvPr/>
        </p:nvSpPr>
        <p:spPr>
          <a:xfrm>
            <a:off x="0" y="4676993"/>
            <a:ext cx="6096000" cy="2092881"/>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光硬化性樹脂を使ったインクジェット型は、</a:t>
            </a:r>
            <a:r>
              <a:rPr lang="en-US" altLang="ja-JP" sz="1400" dirty="0">
                <a:latin typeface="Meiryo UI" panose="020B0604030504040204" pitchFamily="50" charset="-128"/>
                <a:ea typeface="Meiryo UI" panose="020B0604030504040204" pitchFamily="50" charset="-128"/>
              </a:rPr>
              <a:t>CMYK</a:t>
            </a:r>
            <a:r>
              <a:rPr lang="ja-JP" altLang="en-US" sz="1400" dirty="0">
                <a:latin typeface="Meiryo UI" panose="020B0604030504040204" pitchFamily="50" charset="-128"/>
                <a:ea typeface="Meiryo UI" panose="020B0604030504040204" pitchFamily="50" charset="-128"/>
              </a:rPr>
              <a:t>樹脂（</a:t>
            </a:r>
            <a:r>
              <a:rPr lang="en-US" altLang="ja-JP" sz="1400" dirty="0" err="1">
                <a:latin typeface="Meiryo UI" panose="020B0604030504040204" pitchFamily="50" charset="-128"/>
                <a:ea typeface="Meiryo UI" panose="020B0604030504040204" pitchFamily="50" charset="-128"/>
              </a:rPr>
              <a:t>PolyJet</a:t>
            </a:r>
            <a:r>
              <a:rPr lang="ja-JP" altLang="en-US" sz="1400" dirty="0">
                <a:latin typeface="Meiryo UI" panose="020B0604030504040204" pitchFamily="50" charset="-128"/>
                <a:ea typeface="Meiryo UI" panose="020B0604030504040204" pitchFamily="50" charset="-128"/>
              </a:rPr>
              <a:t>の機種によっては、ホワイトも加えたＣＭＹＫＷ）がノズルから噴霧され、ドロップ状のインクが落ちた時点で着色される仕組みである。積層の仕組みは、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層分の積層が終わると、造形ステージが下がり、次の積層を行う。</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C</a:t>
            </a:r>
            <a:r>
              <a:rPr lang="ja-JP" altLang="en-US" sz="1400" dirty="0">
                <a:latin typeface="Meiryo UI" panose="020B0604030504040204" pitchFamily="50" charset="-128"/>
                <a:ea typeface="Meiryo UI" panose="020B0604030504040204" pitchFamily="50" charset="-128"/>
              </a:rPr>
              <a:t>：シアン</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M</a:t>
            </a:r>
            <a:r>
              <a:rPr lang="ja-JP" altLang="en-US" sz="1400" dirty="0">
                <a:latin typeface="Meiryo UI" panose="020B0604030504040204" pitchFamily="50" charset="-128"/>
                <a:ea typeface="Meiryo UI" panose="020B0604030504040204" pitchFamily="50" charset="-128"/>
              </a:rPr>
              <a:t>：マセンダ</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Y</a:t>
            </a:r>
            <a:r>
              <a:rPr lang="ja-JP" altLang="en-US" sz="1400" dirty="0">
                <a:latin typeface="Meiryo UI" panose="020B0604030504040204" pitchFamily="50" charset="-128"/>
                <a:ea typeface="Meiryo UI" panose="020B0604030504040204" pitchFamily="50" charset="-128"/>
              </a:rPr>
              <a:t>：イエロー</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K</a:t>
            </a:r>
            <a:r>
              <a:rPr lang="ja-JP" altLang="en-US" sz="1400" dirty="0">
                <a:latin typeface="Meiryo UI" panose="020B0604030504040204" pitchFamily="50" charset="-128"/>
                <a:ea typeface="Meiryo UI" panose="020B0604030504040204" pitchFamily="50" charset="-128"/>
              </a:rPr>
              <a:t>：ブラック</a:t>
            </a:r>
          </a:p>
        </p:txBody>
      </p:sp>
    </p:spTree>
    <p:extLst>
      <p:ext uri="{BB962C8B-B14F-4D97-AF65-F5344CB8AC3E}">
        <p14:creationId xmlns:p14="http://schemas.microsoft.com/office/powerpoint/2010/main" val="305751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スライド番号プレースホルダー 3"/>
          <p:cNvSpPr>
            <a:spLocks noGrp="1"/>
          </p:cNvSpPr>
          <p:nvPr>
            <p:ph type="sldNum" sz="quarter" idx="12"/>
          </p:nvPr>
        </p:nvSpPr>
        <p:spPr bwMode="auto">
          <a:xfrm>
            <a:off x="11712928" y="6492875"/>
            <a:ext cx="47907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17A2B27-F336-4273-B89C-21D15AA0D4A6}" type="slidenum">
              <a:rPr lang="ja-JP" altLang="en-US" sz="1200">
                <a:solidFill>
                  <a:srgbClr val="898989"/>
                </a:solidFill>
              </a:rPr>
              <a:pPr>
                <a:spcBef>
                  <a:spcPct val="0"/>
                </a:spcBef>
                <a:buFontTx/>
                <a:buNone/>
              </a:pPr>
              <a:t>23</a:t>
            </a:fld>
            <a:endParaRPr lang="ja-JP" altLang="en-US" sz="1200" dirty="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34" y="20852"/>
            <a:ext cx="803237" cy="8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イスラエル</a:t>
            </a:r>
            <a:r>
              <a:rPr lang="en-US" altLang="ja-JP" sz="1600" b="1" dirty="0" err="1">
                <a:solidFill>
                  <a:schemeClr val="tx1"/>
                </a:solidFill>
                <a:latin typeface="Meiryo UI" panose="020B0604030504040204" pitchFamily="50" charset="-128"/>
                <a:ea typeface="Meiryo UI" panose="020B0604030504040204" pitchFamily="50" charset="-128"/>
              </a:rPr>
              <a:t>XJet</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02" y="1165568"/>
            <a:ext cx="5099755" cy="271744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02" y="3954083"/>
            <a:ext cx="5099755" cy="2820165"/>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821" y="1812986"/>
            <a:ext cx="6076179" cy="4282194"/>
          </a:xfrm>
          <a:prstGeom prst="rect">
            <a:avLst/>
          </a:prstGeom>
        </p:spPr>
      </p:pic>
      <p:sp>
        <p:nvSpPr>
          <p:cNvPr id="8" name="正方形/長方形 7"/>
          <p:cNvSpPr/>
          <p:nvPr/>
        </p:nvSpPr>
        <p:spPr>
          <a:xfrm>
            <a:off x="8150161" y="1443654"/>
            <a:ext cx="1832553" cy="369332"/>
          </a:xfrm>
          <a:prstGeom prst="rect">
            <a:avLst/>
          </a:prstGeom>
        </p:spPr>
        <p:txBody>
          <a:bodyPr wrap="none">
            <a:spAutoFit/>
          </a:bodyPr>
          <a:lstStyle/>
          <a:p>
            <a:r>
              <a:rPr lang="en-US" altLang="ja-JP" b="1" dirty="0" err="1"/>
              <a:t>XJet</a:t>
            </a:r>
            <a:r>
              <a:rPr lang="en-US" altLang="ja-JP" b="1" dirty="0"/>
              <a:t> Carmel 1400</a:t>
            </a:r>
            <a:endParaRPr lang="ja-JP" altLang="en-US" dirty="0"/>
          </a:p>
        </p:txBody>
      </p:sp>
      <p:sp>
        <p:nvSpPr>
          <p:cNvPr id="17" name="正方形/長方形 16"/>
          <p:cNvSpPr/>
          <p:nvPr/>
        </p:nvSpPr>
        <p:spPr>
          <a:xfrm>
            <a:off x="2889539" y="853125"/>
            <a:ext cx="902811"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液体金属</a:t>
            </a:r>
          </a:p>
        </p:txBody>
      </p:sp>
      <p:sp>
        <p:nvSpPr>
          <p:cNvPr id="18" name="正方形/長方形 17"/>
          <p:cNvSpPr/>
          <p:nvPr/>
        </p:nvSpPr>
        <p:spPr>
          <a:xfrm>
            <a:off x="926371" y="4509245"/>
            <a:ext cx="902811" cy="738664"/>
          </a:xfrm>
          <a:prstGeom prst="rect">
            <a:avLst/>
          </a:prstGeom>
        </p:spPr>
        <p:txBody>
          <a:bodyPr wrap="none">
            <a:spAutoFit/>
          </a:bodyPr>
          <a:lstStyle/>
          <a:p>
            <a:pPr algn="ctr"/>
            <a:r>
              <a:rPr lang="ja-JP" altLang="en-US" sz="1400" dirty="0">
                <a:solidFill>
                  <a:schemeClr val="bg1"/>
                </a:solidFill>
                <a:latin typeface="Meiryo UI" panose="020B0604030504040204" pitchFamily="50" charset="-128"/>
                <a:ea typeface="Meiryo UI" panose="020B0604030504040204" pitchFamily="50" charset="-128"/>
              </a:rPr>
              <a:t>液体金属</a:t>
            </a:r>
            <a:endParaRPr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と</a:t>
            </a:r>
            <a:endParaRPr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セラミック</a:t>
            </a:r>
          </a:p>
        </p:txBody>
      </p:sp>
    </p:spTree>
    <p:extLst>
      <p:ext uri="{BB962C8B-B14F-4D97-AF65-F5344CB8AC3E}">
        <p14:creationId xmlns:p14="http://schemas.microsoft.com/office/powerpoint/2010/main" val="96323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スライド番号プレースホルダー 3"/>
          <p:cNvSpPr>
            <a:spLocks noGrp="1"/>
          </p:cNvSpPr>
          <p:nvPr>
            <p:ph type="sldNum" sz="quarter" idx="12"/>
          </p:nvPr>
        </p:nvSpPr>
        <p:spPr bwMode="auto">
          <a:xfrm>
            <a:off x="11712928" y="6492875"/>
            <a:ext cx="47907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17A2B27-F336-4273-B89C-21D15AA0D4A6}" type="slidenum">
              <a:rPr lang="ja-JP" altLang="en-US" sz="1200">
                <a:solidFill>
                  <a:srgbClr val="898989"/>
                </a:solidFill>
              </a:rPr>
              <a:pPr>
                <a:spcBef>
                  <a:spcPct val="0"/>
                </a:spcBef>
                <a:buFontTx/>
                <a:buNone/>
              </a:pPr>
              <a:t>24</a:t>
            </a:fld>
            <a:endParaRPr lang="ja-JP" altLang="en-US" sz="1200" dirty="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34" y="20852"/>
            <a:ext cx="803237" cy="8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イスラエル</a:t>
            </a:r>
            <a:r>
              <a:rPr lang="en-US" altLang="ja-JP" sz="1600" b="1" dirty="0" err="1">
                <a:solidFill>
                  <a:schemeClr val="tx1"/>
                </a:solidFill>
                <a:latin typeface="Meiryo UI" panose="020B0604030504040204" pitchFamily="50" charset="-128"/>
                <a:ea typeface="Meiryo UI" panose="020B0604030504040204" pitchFamily="50" charset="-128"/>
              </a:rPr>
              <a:t>Xjet</a:t>
            </a:r>
            <a:r>
              <a:rPr lang="ja-JP" altLang="en-US" sz="1600" b="1" dirty="0">
                <a:solidFill>
                  <a:schemeClr val="tx1"/>
                </a:solidFill>
                <a:latin typeface="Meiryo UI" panose="020B0604030504040204" pitchFamily="50" charset="-128"/>
                <a:ea typeface="Meiryo UI" panose="020B0604030504040204" pitchFamily="50" charset="-128"/>
              </a:rPr>
              <a:t>社の</a:t>
            </a:r>
            <a:r>
              <a:rPr lang="en-US" altLang="ja-JP" sz="1600" b="1" dirty="0">
                <a:solidFill>
                  <a:schemeClr val="tx1"/>
                </a:solidFill>
                <a:latin typeface="Meiryo UI" panose="020B0604030504040204" pitchFamily="50" charset="-128"/>
                <a:ea typeface="Meiryo UI" panose="020B0604030504040204" pitchFamily="50" charset="-128"/>
              </a:rPr>
              <a:t>NPJ</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3" name="正方形/長方形 2"/>
          <p:cNvSpPr/>
          <p:nvPr/>
        </p:nvSpPr>
        <p:spPr>
          <a:xfrm>
            <a:off x="1164772" y="618400"/>
            <a:ext cx="9546771" cy="830997"/>
          </a:xfrm>
          <a:prstGeom prst="rect">
            <a:avLst/>
          </a:prstGeom>
        </p:spPr>
        <p:txBody>
          <a:bodyPr wrap="square">
            <a:spAutoFit/>
          </a:bodyPr>
          <a:lstStyle/>
          <a:p>
            <a:r>
              <a:rPr lang="en-US" altLang="ja-JP" sz="1600" dirty="0" err="1">
                <a:latin typeface="Meiryo UI" panose="020B0604030504040204" pitchFamily="50" charset="-128"/>
                <a:ea typeface="Meiryo UI" panose="020B0604030504040204" pitchFamily="50" charset="-128"/>
              </a:rPr>
              <a:t>Xjet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NPJ</a:t>
            </a: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NanoParticle</a:t>
            </a:r>
            <a:r>
              <a:rPr lang="en-US" altLang="ja-JP" sz="1600" dirty="0">
                <a:latin typeface="Meiryo UI" panose="020B0604030504040204" pitchFamily="50" charset="-128"/>
                <a:ea typeface="Meiryo UI" panose="020B0604030504040204" pitchFamily="50" charset="-128"/>
              </a:rPr>
              <a:t> Jetting</a:t>
            </a:r>
            <a:r>
              <a:rPr lang="ja-JP" altLang="en-US" sz="1600" dirty="0">
                <a:latin typeface="Meiryo UI" panose="020B0604030504040204" pitchFamily="50" charset="-128"/>
                <a:ea typeface="Meiryo UI" panose="020B0604030504040204" pitchFamily="50" charset="-128"/>
              </a:rPr>
              <a:t>）技術により、金属とセラミックスなどの造形を可能としている。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液体材料が充填された密閉カートリッジと複雑なノズルシステムから噴射された材料をビルドトレイ上にプリントし、</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高温に熱せられたインク（懸濁液）からサポート物質を効果的に蒸発させ、セラミックまたは金属材料を積層する。</a:t>
            </a: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164" y="1449397"/>
            <a:ext cx="9519379" cy="5348160"/>
          </a:xfrm>
          <a:prstGeom prst="rect">
            <a:avLst/>
          </a:prstGeom>
        </p:spPr>
      </p:pic>
    </p:spTree>
    <p:extLst>
      <p:ext uri="{BB962C8B-B14F-4D97-AF65-F5344CB8AC3E}">
        <p14:creationId xmlns:p14="http://schemas.microsoft.com/office/powerpoint/2010/main" val="139271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5" y="1509310"/>
            <a:ext cx="6059556" cy="4544667"/>
          </a:xfrm>
          <a:prstGeom prst="rect">
            <a:avLst/>
          </a:prstGeom>
        </p:spPr>
      </p:pic>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個性的なマシニング製造の松浦機械製作所＠福井</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755" y="1506955"/>
            <a:ext cx="6062697" cy="4547023"/>
          </a:xfrm>
          <a:prstGeom prst="rect">
            <a:avLst/>
          </a:prstGeom>
        </p:spPr>
      </p:pic>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25</a:t>
            </a:fld>
            <a:endParaRPr kumimoji="1" lang="ja-JP" altLang="en-US"/>
          </a:p>
        </p:txBody>
      </p:sp>
      <p:sp>
        <p:nvSpPr>
          <p:cNvPr id="3" name="テキスト ボックス 2"/>
          <p:cNvSpPr txBox="1"/>
          <p:nvPr/>
        </p:nvSpPr>
        <p:spPr>
          <a:xfrm>
            <a:off x="7176340" y="1168401"/>
            <a:ext cx="3959525"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複合加工マシン（</a:t>
            </a: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プリンタ＋切削）</a:t>
            </a:r>
          </a:p>
        </p:txBody>
      </p:sp>
      <p:sp>
        <p:nvSpPr>
          <p:cNvPr id="11" name="テキスト ボックス 10"/>
          <p:cNvSpPr txBox="1"/>
          <p:nvPr/>
        </p:nvSpPr>
        <p:spPr>
          <a:xfrm>
            <a:off x="-60549" y="6053977"/>
            <a:ext cx="402058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（出典）戦略研撮影</a:t>
            </a:r>
          </a:p>
        </p:txBody>
      </p:sp>
      <p:sp>
        <p:nvSpPr>
          <p:cNvPr id="12" name="テキスト ボックス 11"/>
          <p:cNvSpPr txBox="1"/>
          <p:nvPr/>
        </p:nvSpPr>
        <p:spPr>
          <a:xfrm>
            <a:off x="6061881" y="6053977"/>
            <a:ext cx="402058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（出典）戦略研撮影</a:t>
            </a:r>
          </a:p>
        </p:txBody>
      </p:sp>
    </p:spTree>
    <p:extLst>
      <p:ext uri="{BB962C8B-B14F-4D97-AF65-F5344CB8AC3E}">
        <p14:creationId xmlns:p14="http://schemas.microsoft.com/office/powerpoint/2010/main" val="412472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473" y="1939571"/>
            <a:ext cx="9123277" cy="25405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1796" name="スライド番号プレースホルダー 3"/>
          <p:cNvSpPr>
            <a:spLocks noGrp="1"/>
          </p:cNvSpPr>
          <p:nvPr>
            <p:ph type="sldNum" sz="quarter" idx="12"/>
          </p:nvPr>
        </p:nvSpPr>
        <p:spPr bwMode="auto">
          <a:xfrm>
            <a:off x="8499475" y="645318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D90302B8-C4CA-4FE9-BEFD-2BE656EC5138}" type="slidenum">
              <a:rPr lang="ja-JP" altLang="en-US" sz="1200">
                <a:solidFill>
                  <a:srgbClr val="898989"/>
                </a:solidFill>
              </a:rPr>
              <a:pPr>
                <a:spcBef>
                  <a:spcPct val="0"/>
                </a:spcBef>
                <a:buFontTx/>
                <a:buNone/>
              </a:pPr>
              <a:t>26</a:t>
            </a:fld>
            <a:endParaRPr lang="ja-JP" altLang="en-US" sz="1200">
              <a:solidFill>
                <a:srgbClr val="898989"/>
              </a:solidFill>
            </a:endParaRPr>
          </a:p>
        </p:txBody>
      </p:sp>
      <p:sp>
        <p:nvSpPr>
          <p:cNvPr id="161797" name="正方形/長方形 2"/>
          <p:cNvSpPr>
            <a:spLocks noChangeArrowheads="1"/>
          </p:cNvSpPr>
          <p:nvPr/>
        </p:nvSpPr>
        <p:spPr bwMode="auto">
          <a:xfrm>
            <a:off x="1774826" y="931863"/>
            <a:ext cx="995433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レーザー焼結積層とエンドミルによる高速・高精度切削を繰り返しながら造形。</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深リブも放電加工レス、ワンプロセスで加工。</a:t>
            </a:r>
            <a:endParaRPr lang="en-US" altLang="ja-JP" sz="18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800" dirty="0">
                <a:latin typeface="メイリオ" panose="020B0604030504040204" pitchFamily="50" charset="-128"/>
                <a:ea typeface="メイリオ" panose="020B0604030504040204" pitchFamily="50" charset="-128"/>
              </a:rPr>
              <a:t>マシニングセンタでの加工と同等レベルの寸法精度・面粗度を実現。</a:t>
            </a:r>
          </a:p>
        </p:txBody>
      </p:sp>
      <p:pic>
        <p:nvPicPr>
          <p:cNvPr id="1617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25" y="4554539"/>
            <a:ext cx="1924050" cy="15335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79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3175" y="4506913"/>
            <a:ext cx="1866900" cy="1581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80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8138" y="4491038"/>
            <a:ext cx="1809750" cy="16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矢印 4"/>
          <p:cNvSpPr/>
          <p:nvPr/>
        </p:nvSpPr>
        <p:spPr>
          <a:xfrm>
            <a:off x="4265614" y="5202239"/>
            <a:ext cx="668337" cy="433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p>
        </p:txBody>
      </p:sp>
      <p:sp>
        <p:nvSpPr>
          <p:cNvPr id="11" name="右矢印 10"/>
          <p:cNvSpPr/>
          <p:nvPr/>
        </p:nvSpPr>
        <p:spPr>
          <a:xfrm>
            <a:off x="7094539" y="5202239"/>
            <a:ext cx="668337" cy="433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p>
        </p:txBody>
      </p:sp>
      <p:sp>
        <p:nvSpPr>
          <p:cNvPr id="6" name="正方形/長方形 5"/>
          <p:cNvSpPr/>
          <p:nvPr/>
        </p:nvSpPr>
        <p:spPr>
          <a:xfrm>
            <a:off x="1616076" y="6218238"/>
            <a:ext cx="2608263" cy="576262"/>
          </a:xfrm>
          <a:prstGeom prst="rect">
            <a:avLst/>
          </a:prstGeom>
        </p:spPr>
        <p:txBody>
          <a:bodyPr>
            <a:spAutoFit/>
          </a:bodyPr>
          <a:lstStyle/>
          <a:p>
            <a:pPr eaLnBrk="1" hangingPunct="1">
              <a:defRPr/>
            </a:pP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スキージング：造形・加工テーブル上に、材料となる金属粉末を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0.05</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ミリメートル厚に積層します。</a:t>
            </a:r>
          </a:p>
        </p:txBody>
      </p:sp>
      <p:sp>
        <p:nvSpPr>
          <p:cNvPr id="13" name="正方形/長方形 12"/>
          <p:cNvSpPr/>
          <p:nvPr/>
        </p:nvSpPr>
        <p:spPr>
          <a:xfrm>
            <a:off x="4465639" y="6075364"/>
            <a:ext cx="3286125" cy="738187"/>
          </a:xfrm>
          <a:prstGeom prst="rect">
            <a:avLst/>
          </a:prstGeom>
        </p:spPr>
        <p:txBody>
          <a:bodyPr>
            <a:spAutoFit/>
          </a:bodyPr>
          <a:lstStyle/>
          <a:p>
            <a:pPr eaLnBrk="1" hangingPunct="1">
              <a:defRPr/>
            </a:pP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レーザー焼結：金属粉末を製品形状に焼結させ造形・加工テーブルに接合。焼結が終わるとスキージングにより次層となる</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0.05</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ミリメートル厚の金属粉末材料を供給。レーザで焼結させ積層していきます。</a:t>
            </a:r>
          </a:p>
        </p:txBody>
      </p:sp>
      <p:sp>
        <p:nvSpPr>
          <p:cNvPr id="14" name="正方形/長方形 13"/>
          <p:cNvSpPr/>
          <p:nvPr/>
        </p:nvSpPr>
        <p:spPr>
          <a:xfrm>
            <a:off x="7958138" y="6154738"/>
            <a:ext cx="2608262" cy="577850"/>
          </a:xfrm>
          <a:prstGeom prst="rect">
            <a:avLst/>
          </a:prstGeom>
        </p:spPr>
        <p:txBody>
          <a:bodyPr>
            <a:spAutoFit/>
          </a:bodyPr>
          <a:lstStyle/>
          <a:p>
            <a:pPr eaLnBrk="1" hangingPunct="1">
              <a:defRPr/>
            </a:pPr>
            <a:r>
              <a:rPr lang="ja-JP" altLang="en-US" sz="1050" dirty="0"/>
              <a:t>切削加工：</a:t>
            </a:r>
            <a:r>
              <a:rPr lang="en-US" altLang="ja-JP" sz="1050" dirty="0"/>
              <a:t>e</a:t>
            </a:r>
            <a:r>
              <a:rPr lang="ja-JP" altLang="en-US" sz="1050" dirty="0"/>
              <a:t>ンドミルによって造形物の輪郭を高速・精密に切削、仕上げ。積層と切削の繰り返しにより複雑な形状を加工。</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6"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角丸四角形 1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三次元積層と切削を組合せる</a:t>
            </a:r>
          </a:p>
        </p:txBody>
      </p:sp>
      <p:sp>
        <p:nvSpPr>
          <p:cNvPr id="18" name="角丸四角形 1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9" name="角丸四角形 1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32257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スライド番号プレースホルダー 3"/>
          <p:cNvSpPr>
            <a:spLocks noGrp="1"/>
          </p:cNvSpPr>
          <p:nvPr>
            <p:ph type="sldNum" sz="quarter" idx="12"/>
          </p:nvPr>
        </p:nvSpPr>
        <p:spPr bwMode="auto">
          <a:xfrm>
            <a:off x="8499475" y="645318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E0545B20-993E-4707-9FCB-B1123698A823}" type="slidenum">
              <a:rPr lang="ja-JP" altLang="en-US" sz="1200">
                <a:solidFill>
                  <a:srgbClr val="898989"/>
                </a:solidFill>
              </a:rPr>
              <a:pPr>
                <a:spcBef>
                  <a:spcPct val="0"/>
                </a:spcBef>
                <a:buFontTx/>
                <a:buNone/>
              </a:pPr>
              <a:t>27</a:t>
            </a:fld>
            <a:endParaRPr lang="ja-JP" altLang="en-US" sz="1200">
              <a:solidFill>
                <a:srgbClr val="898989"/>
              </a:solidFill>
            </a:endParaRPr>
          </a:p>
        </p:txBody>
      </p:sp>
      <p:pic>
        <p:nvPicPr>
          <p:cNvPr id="1638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25" y="1773238"/>
            <a:ext cx="8212138" cy="21209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488" y="4652963"/>
            <a:ext cx="8158162" cy="20891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46" name="正方形/長方形 6"/>
          <p:cNvSpPr>
            <a:spLocks noChangeArrowheads="1"/>
          </p:cNvSpPr>
          <p:nvPr/>
        </p:nvSpPr>
        <p:spPr bwMode="auto">
          <a:xfrm>
            <a:off x="1302646" y="3986214"/>
            <a:ext cx="10001954"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u="sng" dirty="0">
                <a:latin typeface="メイリオ" panose="020B0604030504040204" pitchFamily="50" charset="-128"/>
                <a:ea typeface="メイリオ" panose="020B0604030504040204" pitchFamily="50" charset="-128"/>
              </a:rPr>
              <a:t>従来の切削加工では不可能な造形品や、カスタマイズ製品に</a:t>
            </a:r>
            <a:r>
              <a:rPr lang="ja-JP" altLang="en-US" sz="1400" b="1" dirty="0">
                <a:latin typeface="メイリオ" panose="020B0604030504040204" pitchFamily="50" charset="-128"/>
                <a:ea typeface="メイリオ" panose="020B0604030504040204" pitchFamily="50" charset="-128"/>
              </a:rPr>
              <a:t>。</a:t>
            </a:r>
          </a:p>
          <a:p>
            <a:pPr eaLnBrk="1" hangingPunct="1">
              <a:spcBef>
                <a:spcPct val="0"/>
              </a:spcBef>
              <a:buFontTx/>
              <a:buNone/>
            </a:pPr>
            <a:r>
              <a:rPr lang="ja-JP" altLang="en-US" sz="1400" dirty="0">
                <a:latin typeface="メイリオ" panose="020B0604030504040204" pitchFamily="50" charset="-128"/>
                <a:ea typeface="メイリオ" panose="020B0604030504040204" pitchFamily="50" charset="-128"/>
              </a:rPr>
              <a:t>深リブ、</a:t>
            </a:r>
            <a:r>
              <a:rPr lang="en-US" altLang="ja-JP" sz="1400" dirty="0">
                <a:latin typeface="メイリオ" panose="020B0604030504040204" pitchFamily="50" charset="-128"/>
                <a:ea typeface="メイリオ" panose="020B0604030504040204" pitchFamily="50" charset="-128"/>
              </a:rPr>
              <a:t>3D</a:t>
            </a:r>
            <a:r>
              <a:rPr lang="ja-JP" altLang="en-US" sz="1400" dirty="0">
                <a:latin typeface="メイリオ" panose="020B0604030504040204" pitchFamily="50" charset="-128"/>
                <a:ea typeface="メイリオ" panose="020B0604030504040204" pitchFamily="50" charset="-128"/>
              </a:rPr>
              <a:t>メッシュ、中空構造、自由曲面形状、任意の部位へのポーラス（多孔質）造形のつくり込みなど、従来工法では不可能な形状の製品もワンプロセスで造形可能。</a:t>
            </a:r>
          </a:p>
        </p:txBody>
      </p:sp>
      <p:sp>
        <p:nvSpPr>
          <p:cNvPr id="163847" name="正方形/長方形 7"/>
          <p:cNvSpPr>
            <a:spLocks noChangeArrowheads="1"/>
          </p:cNvSpPr>
          <p:nvPr/>
        </p:nvSpPr>
        <p:spPr bwMode="auto">
          <a:xfrm>
            <a:off x="1302647" y="942975"/>
            <a:ext cx="1030233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u="sng" dirty="0">
                <a:latin typeface="メイリオ" panose="020B0604030504040204" pitchFamily="50" charset="-128"/>
                <a:ea typeface="メイリオ" panose="020B0604030504040204" pitchFamily="50" charset="-128"/>
              </a:rPr>
              <a:t>複雑形状の一体型・高機能金型を簡単に製作</a:t>
            </a:r>
            <a:r>
              <a:rPr lang="ja-JP" altLang="en-US" sz="1400" b="1" dirty="0">
                <a:latin typeface="メイリオ" panose="020B0604030504040204" pitchFamily="50" charset="-128"/>
                <a:ea typeface="メイリオ" panose="020B0604030504040204" pitchFamily="50" charset="-128"/>
              </a:rPr>
              <a:t>。</a:t>
            </a:r>
          </a:p>
          <a:p>
            <a:pPr eaLnBrk="1" hangingPunct="1">
              <a:spcBef>
                <a:spcPct val="0"/>
              </a:spcBef>
              <a:buFontTx/>
              <a:buNone/>
            </a:pPr>
            <a:r>
              <a:rPr lang="ja-JP" altLang="en-US" sz="1400" dirty="0">
                <a:latin typeface="メイリオ" panose="020B0604030504040204" pitchFamily="50" charset="-128"/>
                <a:ea typeface="メイリオ" panose="020B0604030504040204" pitchFamily="50" charset="-128"/>
              </a:rPr>
              <a:t>金型内部に冷却水管を三次元に配置した、高機能金型をワンマシン・ワンプロセスで製作、加工精度・表面粗度や寿命も、</a:t>
            </a:r>
            <a:endParaRPr lang="en-US" altLang="ja-JP" sz="14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400" dirty="0">
                <a:latin typeface="メイリオ" panose="020B0604030504040204" pitchFamily="50" charset="-128"/>
                <a:ea typeface="メイリオ" panose="020B0604030504040204" pitchFamily="50" charset="-128"/>
              </a:rPr>
              <a:t>マシニングセンタ加工金型と同程度。窒化やシボ処理など表面加工も可能に。</a:t>
            </a:r>
          </a:p>
        </p:txBody>
      </p:sp>
      <p:sp>
        <p:nvSpPr>
          <p:cNvPr id="9" name="正方形/長方形 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0"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1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パナソニックは金型を作っている</a:t>
            </a:r>
          </a:p>
        </p:txBody>
      </p:sp>
      <p:sp>
        <p:nvSpPr>
          <p:cNvPr id="12" name="角丸四角形 1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3" name="角丸四角形 1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53181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スライド番号プレースホルダー 3"/>
          <p:cNvSpPr>
            <a:spLocks noGrp="1"/>
          </p:cNvSpPr>
          <p:nvPr>
            <p:ph type="sldNum" sz="quarter" idx="12"/>
          </p:nvPr>
        </p:nvSpPr>
        <p:spPr bwMode="auto">
          <a:xfrm>
            <a:off x="8499475" y="645318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97B3F346-5CB7-4DF2-A4BB-597349C248AC}" type="slidenum">
              <a:rPr lang="ja-JP" altLang="en-US" sz="1200">
                <a:solidFill>
                  <a:srgbClr val="898989"/>
                </a:solidFill>
              </a:rPr>
              <a:pPr>
                <a:spcBef>
                  <a:spcPct val="0"/>
                </a:spcBef>
                <a:buFontTx/>
                <a:buNone/>
              </a:pPr>
              <a:t>28</a:t>
            </a:fld>
            <a:endParaRPr lang="ja-JP" altLang="en-US" sz="1200">
              <a:solidFill>
                <a:srgbClr val="898989"/>
              </a:solidFill>
            </a:endParaRPr>
          </a:p>
        </p:txBody>
      </p:sp>
      <p:pic>
        <p:nvPicPr>
          <p:cNvPr id="870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71" y="2560000"/>
            <a:ext cx="5196618" cy="4258314"/>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正方形/長方形 2"/>
          <p:cNvSpPr>
            <a:spLocks noChangeArrowheads="1"/>
          </p:cNvSpPr>
          <p:nvPr/>
        </p:nvSpPr>
        <p:spPr bwMode="auto">
          <a:xfrm>
            <a:off x="4075364" y="6297197"/>
            <a:ext cx="19021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LASERTEC 65 3D</a:t>
            </a:r>
            <a:endParaRPr lang="ja-JP" altLang="en-US" sz="1600" dirty="0">
              <a:latin typeface="Meiryo UI" panose="020B0604030504040204" pitchFamily="50" charset="-128"/>
              <a:ea typeface="Meiryo UI" panose="020B0604030504040204" pitchFamily="50" charset="-128"/>
            </a:endParaRPr>
          </a:p>
        </p:txBody>
      </p:sp>
      <p:sp>
        <p:nvSpPr>
          <p:cNvPr id="87046" name="正方形/長方形 3"/>
          <p:cNvSpPr>
            <a:spLocks noChangeArrowheads="1"/>
          </p:cNvSpPr>
          <p:nvPr/>
        </p:nvSpPr>
        <p:spPr bwMode="auto">
          <a:xfrm>
            <a:off x="1053371" y="792387"/>
            <a:ext cx="1085193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LASERTEC 65 </a:t>
            </a:r>
            <a:r>
              <a:rPr lang="en-US" altLang="ja-JP" sz="1600" i="1" dirty="0">
                <a:latin typeface="Meiryo UI" panose="020B0604030504040204" pitchFamily="50" charset="-128"/>
                <a:ea typeface="Meiryo UI" panose="020B0604030504040204" pitchFamily="50" charset="-128"/>
              </a:rPr>
              <a:t>3D </a:t>
            </a:r>
            <a:r>
              <a:rPr lang="ja-JP" altLang="en-US" sz="1600" dirty="0">
                <a:latin typeface="Meiryo UI" panose="020B0604030504040204" pitchFamily="50" charset="-128"/>
                <a:ea typeface="Meiryo UI" panose="020B0604030504040204" pitchFamily="50" charset="-128"/>
              </a:rPr>
              <a:t>は、三次元積層造型機能を組み込んだ複合加工マシン。</a:t>
            </a:r>
          </a:p>
          <a:p>
            <a:pPr>
              <a:spcBef>
                <a:spcPct val="0"/>
              </a:spcBef>
              <a:buFontTx/>
              <a:buNone/>
            </a:pPr>
            <a:r>
              <a:rPr lang="en-US" altLang="ja-JP" sz="1600" dirty="0">
                <a:latin typeface="Meiryo UI" panose="020B0604030504040204" pitchFamily="50" charset="-128"/>
                <a:ea typeface="Meiryo UI" panose="020B0604030504040204" pitchFamily="50" charset="-128"/>
              </a:rPr>
              <a:t>LASERTEC</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65 3D</a:t>
            </a:r>
            <a:r>
              <a:rPr lang="ja-JP" altLang="en-US" sz="1600" dirty="0">
                <a:latin typeface="Meiryo UI" panose="020B0604030504040204" pitchFamily="50" charset="-128"/>
                <a:ea typeface="Meiryo UI" panose="020B0604030504040204" pitchFamily="50" charset="-128"/>
              </a:rPr>
              <a:t>は、三次元積層技術の指向性エネルギー方式とミーリング（切削）、ターニング（旋削加工、旋盤加工）などサブトラクティブ・マニュファクチャリング</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Subtractive Manufacturing : SM</a:t>
            </a:r>
            <a:r>
              <a:rPr lang="ja-JP" altLang="en-US" sz="1600" dirty="0">
                <a:latin typeface="Meiryo UI" panose="020B0604030504040204" pitchFamily="50" charset="-128"/>
                <a:ea typeface="Meiryo UI" panose="020B0604030504040204" pitchFamily="50" charset="-128"/>
              </a:rPr>
              <a:t>）の加工技術を組込んでいる。</a:t>
            </a:r>
          </a:p>
          <a:p>
            <a:pPr>
              <a:spcBef>
                <a:spcPct val="0"/>
              </a:spcBef>
              <a:buFontTx/>
              <a:buNone/>
            </a:pPr>
            <a:r>
              <a:rPr lang="en-US" altLang="ja-JP" sz="1600" dirty="0">
                <a:latin typeface="Meiryo UI" panose="020B0604030504040204" pitchFamily="50" charset="-128"/>
                <a:ea typeface="Meiryo UI" panose="020B0604030504040204" pitchFamily="50" charset="-128"/>
              </a:rPr>
              <a:t>LASERTEC 65 </a:t>
            </a:r>
            <a:r>
              <a:rPr lang="en-US" altLang="ja-JP" sz="1600" i="1" dirty="0">
                <a:latin typeface="Meiryo UI" panose="020B0604030504040204" pitchFamily="50" charset="-128"/>
                <a:ea typeface="Meiryo UI" panose="020B0604030504040204" pitchFamily="50" charset="-128"/>
              </a:rPr>
              <a:t>3D </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5 </a:t>
            </a:r>
            <a:r>
              <a:rPr lang="ja-JP" altLang="en-US" sz="1600" dirty="0">
                <a:latin typeface="Meiryo UI" panose="020B0604030504040204" pitchFamily="50" charset="-128"/>
                <a:ea typeface="Meiryo UI" panose="020B0604030504040204" pitchFamily="50" charset="-128"/>
              </a:rPr>
              <a:t>軸ミーリング加工とレーザ加工も自動切換えで行うことができるため、様々な形状の加工が可能。</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松浦機械製作所のマシンとは異なり三次元切削が出来る。</a:t>
            </a:r>
          </a:p>
        </p:txBody>
      </p:sp>
      <p:pic>
        <p:nvPicPr>
          <p:cNvPr id="870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342" y="2816336"/>
            <a:ext cx="4752688" cy="297864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8" name="正方形/長方形 4"/>
          <p:cNvSpPr>
            <a:spLocks noChangeArrowheads="1"/>
          </p:cNvSpPr>
          <p:nvPr/>
        </p:nvSpPr>
        <p:spPr bwMode="auto">
          <a:xfrm>
            <a:off x="7993385" y="5778727"/>
            <a:ext cx="2041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指向性エネルギー方式</a:t>
            </a:r>
          </a:p>
        </p:txBody>
      </p:sp>
      <p:sp>
        <p:nvSpPr>
          <p:cNvPr id="10" name="正方形/長方形 9"/>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1"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角丸四角形 11"/>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★複合加工技術　</a:t>
            </a:r>
            <a:r>
              <a:rPr lang="en-US" altLang="ja-JP" sz="1600" b="1" dirty="0">
                <a:solidFill>
                  <a:schemeClr val="tx1"/>
                </a:solidFill>
                <a:latin typeface="Meiryo UI" panose="020B0604030504040204" pitchFamily="50" charset="-128"/>
                <a:ea typeface="Meiryo UI" panose="020B0604030504040204" pitchFamily="50" charset="-128"/>
              </a:rPr>
              <a:t>DMG</a:t>
            </a:r>
            <a:r>
              <a:rPr lang="ja-JP" altLang="en-US" sz="1600" b="1" dirty="0">
                <a:solidFill>
                  <a:schemeClr val="tx1"/>
                </a:solidFill>
                <a:latin typeface="Meiryo UI" panose="020B0604030504040204" pitchFamily="50" charset="-128"/>
                <a:ea typeface="Meiryo UI" panose="020B0604030504040204" pitchFamily="50" charset="-128"/>
              </a:rPr>
              <a:t>森精機</a:t>
            </a:r>
          </a:p>
        </p:txBody>
      </p:sp>
      <p:sp>
        <p:nvSpPr>
          <p:cNvPr id="13" name="角丸四角形 1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4" name="角丸四角形 1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766597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2" descr="https://mazakfiles.blob.core.windows.net/web-site/image/machine/large/10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352" y="2141943"/>
            <a:ext cx="6105447" cy="457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テキスト ボックス 1"/>
          <p:cNvSpPr txBox="1">
            <a:spLocks noChangeArrowheads="1"/>
          </p:cNvSpPr>
          <p:nvPr/>
        </p:nvSpPr>
        <p:spPr bwMode="auto">
          <a:xfrm>
            <a:off x="926371" y="805758"/>
            <a:ext cx="1091531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ヤマザキマザテックの</a:t>
            </a:r>
            <a:r>
              <a:rPr lang="en-US" altLang="ja-JP" sz="1400" dirty="0">
                <a:latin typeface="Meiryo UI" panose="020B0604030504040204" pitchFamily="50" charset="-128"/>
                <a:ea typeface="Meiryo UI" panose="020B0604030504040204" pitchFamily="50" charset="-128"/>
              </a:rPr>
              <a:t>INTEGREX i400 AM</a:t>
            </a:r>
            <a:r>
              <a:rPr lang="ja-JP" altLang="en-US" sz="1400" dirty="0">
                <a:latin typeface="Meiryo UI" panose="020B0604030504040204" pitchFamily="50" charset="-128"/>
                <a:ea typeface="Meiryo UI" panose="020B0604030504040204" pitchFamily="50" charset="-128"/>
              </a:rPr>
              <a:t>は、複合加工機に積層造型機能を付加したマシン。</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400" dirty="0">
                <a:latin typeface="Meiryo UI" panose="020B0604030504040204" pitchFamily="50" charset="-128"/>
                <a:ea typeface="Meiryo UI" panose="020B0604030504040204" pitchFamily="50" charset="-128"/>
              </a:rPr>
              <a:t>このマシンは、造形形状や加工条件、金属粉末の種類によってクラッディング・ヘッドを高速造型用と、高精度造型用の２つを使い分ける方式を採用。これらヘッドは、レーザーの出力や金属粉末の供給量が異なる。</a:t>
            </a: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400" dirty="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1400" dirty="0">
                <a:latin typeface="Meiryo UI" panose="020B0604030504040204" pitchFamily="50" charset="-128"/>
                <a:ea typeface="Meiryo UI" panose="020B0604030504040204" pitchFamily="50" charset="-128"/>
              </a:rPr>
              <a:t>2014</a:t>
            </a:r>
            <a:r>
              <a:rPr lang="ja-JP" altLang="en-US" sz="1400" dirty="0">
                <a:latin typeface="Meiryo UI" panose="020B0604030504040204" pitchFamily="50" charset="-128"/>
                <a:ea typeface="Meiryo UI" panose="020B0604030504040204" pitchFamily="50" charset="-128"/>
              </a:rPr>
              <a:t>年の第</a:t>
            </a:r>
            <a:r>
              <a:rPr lang="en-US" altLang="ja-JP" sz="1400" dirty="0">
                <a:latin typeface="Meiryo UI" panose="020B0604030504040204" pitchFamily="50" charset="-128"/>
                <a:ea typeface="Meiryo UI" panose="020B0604030504040204" pitchFamily="50" charset="-128"/>
              </a:rPr>
              <a:t>27</a:t>
            </a:r>
            <a:r>
              <a:rPr lang="ja-JP" altLang="en-US" sz="1400" dirty="0">
                <a:latin typeface="Meiryo UI" panose="020B0604030504040204" pitchFamily="50" charset="-128"/>
                <a:ea typeface="Meiryo UI" panose="020B0604030504040204" pitchFamily="50" charset="-128"/>
              </a:rPr>
              <a:t>回日本国際工作機械見本市（</a:t>
            </a:r>
            <a:r>
              <a:rPr lang="en-US" altLang="ja-JP" sz="1400" dirty="0">
                <a:latin typeface="Meiryo UI" panose="020B0604030504040204" pitchFamily="50" charset="-128"/>
                <a:ea typeface="Meiryo UI" panose="020B0604030504040204" pitchFamily="50" charset="-128"/>
              </a:rPr>
              <a:t>JIMTOF2014</a:t>
            </a:r>
            <a:r>
              <a:rPr lang="ja-JP" altLang="en-US" sz="1400" dirty="0">
                <a:latin typeface="Meiryo UI" panose="020B0604030504040204" pitchFamily="50" charset="-128"/>
                <a:ea typeface="Meiryo UI" panose="020B0604030504040204" pitchFamily="50" charset="-128"/>
              </a:rPr>
              <a:t>）では、ステンレス鋼（</a:t>
            </a:r>
            <a:r>
              <a:rPr lang="en-US" altLang="ja-JP" sz="1400" dirty="0">
                <a:latin typeface="Meiryo UI" panose="020B0604030504040204" pitchFamily="50" charset="-128"/>
                <a:ea typeface="Meiryo UI" panose="020B0604030504040204" pitchFamily="50" charset="-128"/>
              </a:rPr>
              <a:t>SUS316</a:t>
            </a:r>
            <a:r>
              <a:rPr lang="ja-JP" altLang="en-US" sz="1400" dirty="0">
                <a:latin typeface="Meiryo UI" panose="020B0604030504040204" pitchFamily="50" charset="-128"/>
                <a:ea typeface="Meiryo UI" panose="020B0604030504040204" pitchFamily="50" charset="-128"/>
              </a:rPr>
              <a:t>）とニッケル基合金インコネル（</a:t>
            </a:r>
            <a:r>
              <a:rPr lang="en-US" altLang="ja-JP" sz="1400" dirty="0">
                <a:latin typeface="Meiryo UI" panose="020B0604030504040204" pitchFamily="50" charset="-128"/>
                <a:ea typeface="Meiryo UI" panose="020B0604030504040204" pitchFamily="50" charset="-128"/>
              </a:rPr>
              <a:t>Inconel718</a:t>
            </a:r>
            <a:r>
              <a:rPr lang="ja-JP" altLang="en-US" sz="1400" dirty="0">
                <a:latin typeface="Meiryo UI" panose="020B0604030504040204" pitchFamily="50" charset="-128"/>
                <a:ea typeface="Meiryo UI" panose="020B0604030504040204" pitchFamily="50" charset="-128"/>
              </a:rPr>
              <a:t>）との異種金属接合のシャフト部品の造形デモを実施。</a:t>
            </a:r>
          </a:p>
        </p:txBody>
      </p:sp>
      <p:sp>
        <p:nvSpPr>
          <p:cNvPr id="99333" name="スライド番号プレースホルダー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93BB3E81-1C7F-4226-AB1D-0C8DECFBC32F}" type="slidenum">
              <a:rPr lang="ja-JP" altLang="en-US" sz="1200">
                <a:solidFill>
                  <a:srgbClr val="898989"/>
                </a:solidFill>
              </a:rPr>
              <a:pPr>
                <a:spcBef>
                  <a:spcPct val="0"/>
                </a:spcBef>
                <a:buFontTx/>
                <a:buNone/>
              </a:pPr>
              <a:t>29</a:t>
            </a:fld>
            <a:endParaRPr lang="ja-JP" altLang="en-US" sz="1200">
              <a:solidFill>
                <a:srgbClr val="898989"/>
              </a:solidFill>
            </a:endParaRPr>
          </a:p>
        </p:txBody>
      </p:sp>
      <p:sp>
        <p:nvSpPr>
          <p:cNvPr id="6" name="正方形/長方形 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★複合加工技術　ヤマザキマザック</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59425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457915" y="6492875"/>
            <a:ext cx="734085" cy="365125"/>
          </a:xfrm>
        </p:spPr>
        <p:txBody>
          <a:bodyPr/>
          <a:lstStyle/>
          <a:p>
            <a:fld id="{6F8D1931-CE7A-4631-A2FD-F09270C7E571}" type="slidenum">
              <a:rPr kumimoji="1" lang="ja-JP" altLang="en-US" smtClean="0"/>
              <a:t>3</a:t>
            </a:fld>
            <a:endParaRPr kumimoji="1" lang="ja-JP" altLang="en-US" dirty="0"/>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HP</a:t>
            </a:r>
            <a:r>
              <a:rPr lang="ja-JP" altLang="en-US" sz="1600" b="1" dirty="0">
                <a:solidFill>
                  <a:schemeClr val="tx1"/>
                </a:solidFill>
                <a:latin typeface="Meiryo UI" panose="020B0604030504040204" pitchFamily="50" charset="-128"/>
                <a:ea typeface="Meiryo UI" panose="020B0604030504040204" pitchFamily="50" charset="-128"/>
              </a:rPr>
              <a:t>の量産型</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415" y="991673"/>
            <a:ext cx="10477500" cy="5476875"/>
          </a:xfrm>
          <a:prstGeom prst="rect">
            <a:avLst/>
          </a:prstGeom>
        </p:spPr>
      </p:pic>
      <p:sp>
        <p:nvSpPr>
          <p:cNvPr id="6" name="正方形/長方形 5"/>
          <p:cNvSpPr/>
          <p:nvPr/>
        </p:nvSpPr>
        <p:spPr>
          <a:xfrm>
            <a:off x="3889950" y="1197820"/>
            <a:ext cx="4397166" cy="369332"/>
          </a:xfrm>
          <a:prstGeom prst="rect">
            <a:avLst/>
          </a:prstGeom>
        </p:spPr>
        <p:txBody>
          <a:bodyPr wrap="none">
            <a:spAutoFit/>
          </a:bodyPr>
          <a:lstStyle/>
          <a:p>
            <a:r>
              <a:rPr lang="fr-FR" altLang="ja-JP" b="1" dirty="0">
                <a:latin typeface="Meiryo UI" panose="020B0604030504040204" pitchFamily="50" charset="-128"/>
                <a:ea typeface="Meiryo UI" panose="020B0604030504040204" pitchFamily="50" charset="-128"/>
              </a:rPr>
              <a:t>HP Jet Fusion 3D Printing Solution</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4575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85010" y="730435"/>
            <a:ext cx="7931217" cy="590931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金型で活用が広がりつつあるが技術的なきっかけは</a:t>
            </a:r>
            <a:r>
              <a:rPr lang="en-US" altLang="ja-JP"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　「金型でエポックとなった技術革新は大きく二つ。一つはマルエージング鋼の登場。時効処理で</a:t>
            </a:r>
            <a:r>
              <a:rPr lang="en-US" altLang="ja-JP" sz="1400" dirty="0">
                <a:latin typeface="Meiryo UI" panose="020B0604030504040204" pitchFamily="50" charset="-128"/>
                <a:ea typeface="Meiryo UI" panose="020B0604030504040204" pitchFamily="50" charset="-128"/>
              </a:rPr>
              <a:t>HRC45</a:t>
            </a:r>
            <a:r>
              <a:rPr lang="ja-JP" altLang="en-US" sz="1400" dirty="0">
                <a:latin typeface="Meiryo UI" panose="020B0604030504040204" pitchFamily="50" charset="-128"/>
                <a:ea typeface="Meiryo UI" panose="020B0604030504040204" pitchFamily="50" charset="-128"/>
              </a:rPr>
              <a:t>以上が可能になり、本型への採用の道が広がった。もう一つがファイバーレーザーだ。</a:t>
            </a:r>
            <a:r>
              <a:rPr lang="en-US" altLang="ja-JP" sz="1400" dirty="0">
                <a:latin typeface="Meiryo UI" panose="020B0604030504040204" pitchFamily="50" charset="-128"/>
                <a:ea typeface="Meiryo UI" panose="020B0604030504040204" pitchFamily="50" charset="-128"/>
              </a:rPr>
              <a:t>CO2</a:t>
            </a:r>
            <a:r>
              <a:rPr lang="ja-JP" altLang="en-US" sz="1400" dirty="0">
                <a:latin typeface="Meiryo UI" panose="020B0604030504040204" pitchFamily="50" charset="-128"/>
                <a:ea typeface="Meiryo UI" panose="020B0604030504040204" pitchFamily="50" charset="-128"/>
              </a:rPr>
              <a:t>レーザーに比べ、安定性、品質、加工の自由度が高まったことで、用途も増えてきた」。</a:t>
            </a:r>
          </a:p>
          <a:p>
            <a:endParaRPr lang="ja-JP" altLang="en-US"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現時点のメリットや製作可能な金型は</a:t>
            </a:r>
            <a:r>
              <a:rPr lang="en-US" altLang="ja-JP"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　「最大の利点は自由に水管を通すことで高い冷却効果が得られ、成形サイクルや品質を向上させられること。課題は造形に時間がかかること。両者を考えると現時点では冷却穴が入れられなかった樹脂やダイカスト型の小型の入れ子が最も効果が大きい。しかし、水管の通し方や管内の磨き、レーザーの照射方法などノウハウは必要で簡単な加工技術ではない」。</a:t>
            </a:r>
          </a:p>
          <a:p>
            <a:endParaRPr lang="ja-JP" altLang="en-US"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他に課題は。</a:t>
            </a:r>
          </a:p>
          <a:p>
            <a:r>
              <a:rPr lang="ja-JP" altLang="en-US" sz="1400" dirty="0">
                <a:latin typeface="Meiryo UI" panose="020B0604030504040204" pitchFamily="50" charset="-128"/>
                <a:ea typeface="Meiryo UI" panose="020B0604030504040204" pitchFamily="50" charset="-128"/>
              </a:rPr>
              <a:t> 　「素材の価格だ。現在は</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万円前後で、金型製作が早くできたとしてもまだ高い。しかし価格は下がっていくはず。もう一つの課題は品質の担保。溶かして造形するので、加工条件や機械特性などによって、造形後の品質にバラつきが出る。同じ素材、機械、条件であれば担保できるが、金型ではそれが難しく、ユーザーも金属</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プリンタの金型の採用を悩むところだろう」。</a:t>
            </a:r>
          </a:p>
          <a:p>
            <a:endParaRPr lang="ja-JP" altLang="en-US"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金型での</a:t>
            </a:r>
            <a:r>
              <a:rPr lang="en-US" altLang="ja-JP" sz="1400" b="1" dirty="0">
                <a:latin typeface="Meiryo UI" panose="020B0604030504040204" pitchFamily="50" charset="-128"/>
                <a:ea typeface="Meiryo UI" panose="020B0604030504040204" pitchFamily="50" charset="-128"/>
              </a:rPr>
              <a:t>3D</a:t>
            </a:r>
            <a:r>
              <a:rPr lang="ja-JP" altLang="en-US" sz="1400" b="1" dirty="0">
                <a:latin typeface="Meiryo UI" panose="020B0604030504040204" pitchFamily="50" charset="-128"/>
                <a:ea typeface="Meiryo UI" panose="020B0604030504040204" pitchFamily="50" charset="-128"/>
              </a:rPr>
              <a:t>プリンタの採用は進むか</a:t>
            </a:r>
            <a:r>
              <a:rPr lang="en-US" altLang="ja-JP" sz="1400" b="1"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　「金型の品質担保が難しいので専業ではなく、成形品で納入できる企業のほうが効果は大きいと思う。現時点でも課題も多いので、今導入して知見を高めることも一つだし、成熟してから導入するという考え方もあると思う。ただ近い将来、冷却できない部位などの加工では不可欠になると思う。しかし勘違いして欲しくないが、全てが金属</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プリンタでできるわけではない。切削も放電もなくならないし、住み分けが進む」。</a:t>
            </a:r>
          </a:p>
          <a:p>
            <a:endParaRPr lang="ja-JP" altLang="en-US"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どう向き合うべきか。</a:t>
            </a:r>
          </a:p>
          <a:p>
            <a:r>
              <a:rPr lang="ja-JP" altLang="en-US" sz="1400" dirty="0">
                <a:latin typeface="Meiryo UI" panose="020B0604030504040204" pitchFamily="50" charset="-128"/>
                <a:ea typeface="Meiryo UI" panose="020B0604030504040204" pitchFamily="50" charset="-128"/>
              </a:rPr>
              <a:t> 　「課題も多い一方、色んな可能性がある。金型でどんな活用ができるのか業界を挙げて模索すべきだ。日本の金型メーカーが蓄積してきた知見と、金属</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プリンタの新技術を組み合わせることができれば、優位性を築けると思う」。</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05" y="811710"/>
            <a:ext cx="3700874" cy="5544864"/>
          </a:xfrm>
          <a:prstGeom prst="rect">
            <a:avLst/>
          </a:prstGeom>
        </p:spPr>
      </p:pic>
      <p:sp>
        <p:nvSpPr>
          <p:cNvPr id="5" name="正方形/長方形 4"/>
          <p:cNvSpPr/>
          <p:nvPr/>
        </p:nvSpPr>
        <p:spPr>
          <a:xfrm>
            <a:off x="8789250" y="6356574"/>
            <a:ext cx="2811988"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http://kanagata-shimbun.com/170810special/</a:t>
            </a:r>
            <a:endParaRPr lang="ja-JP" altLang="en-US" sz="9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9083822" y="473156"/>
            <a:ext cx="237744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金型補修</a:t>
            </a:r>
          </a:p>
        </p:txBody>
      </p:sp>
      <p:sp>
        <p:nvSpPr>
          <p:cNvPr id="7" name="正方形/長方形 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角丸四角形 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★複合加工技術　金型補修</a:t>
            </a:r>
          </a:p>
        </p:txBody>
      </p:sp>
      <p:sp>
        <p:nvSpPr>
          <p:cNvPr id="10" name="角丸四角形 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1" name="角丸四角形 1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619950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31</a:t>
            </a:fld>
            <a:endParaRPr kumimoji="1" lang="ja-JP" altLang="en-US"/>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5610" y="720553"/>
            <a:ext cx="2658205" cy="6137447"/>
          </a:xfrm>
          <a:prstGeom prst="rect">
            <a:avLst/>
          </a:prstGeom>
        </p:spPr>
      </p:pic>
      <p:sp>
        <p:nvSpPr>
          <p:cNvPr id="4" name="正方形/長方形 3"/>
          <p:cNvSpPr/>
          <p:nvPr/>
        </p:nvSpPr>
        <p:spPr>
          <a:xfrm>
            <a:off x="7562335" y="846086"/>
            <a:ext cx="4308389" cy="289310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◾プリンターサイズ：</a:t>
            </a:r>
            <a:r>
              <a:rPr lang="en-US" altLang="ja-JP" sz="1400" dirty="0">
                <a:latin typeface="Meiryo UI" panose="020B0604030504040204" pitchFamily="50" charset="-128"/>
                <a:ea typeface="Meiryo UI" panose="020B0604030504040204" pitchFamily="50" charset="-128"/>
              </a:rPr>
              <a:t>144mm×81mm×330mm</a:t>
            </a:r>
          </a:p>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精度：高性能な</a:t>
            </a:r>
            <a:r>
              <a:rPr lang="en-US" altLang="ja-JP" sz="1400" dirty="0">
                <a:latin typeface="Meiryo UI" panose="020B0604030504040204" pitchFamily="50" charset="-128"/>
                <a:ea typeface="Meiryo UI" panose="020B0604030504040204" pitchFamily="50" charset="-128"/>
              </a:rPr>
              <a:t>LED</a:t>
            </a:r>
            <a:r>
              <a:rPr lang="ja-JP" altLang="en-US" sz="1400" dirty="0">
                <a:latin typeface="Meiryo UI" panose="020B0604030504040204" pitchFamily="50" charset="-128"/>
                <a:ea typeface="Meiryo UI" panose="020B0604030504040204" pitchFamily="50" charset="-128"/>
              </a:rPr>
              <a:t>ライトエンジン</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75</a:t>
            </a:r>
            <a:r>
              <a:rPr lang="ja-JP" altLang="en-US" sz="1400" dirty="0">
                <a:latin typeface="Meiryo UI" panose="020B0604030504040204" pitchFamily="50" charset="-128"/>
                <a:ea typeface="Meiryo UI" panose="020B0604030504040204" pitchFamily="50" charset="-128"/>
              </a:rPr>
              <a:t>ミクロンのピクセルを投影可能</a:t>
            </a:r>
          </a:p>
          <a:p>
            <a:r>
              <a:rPr lang="ja-JP" altLang="en-US" sz="1400" dirty="0">
                <a:latin typeface="Meiryo UI" panose="020B0604030504040204" pitchFamily="50" charset="-128"/>
                <a:ea typeface="Meiryo UI" panose="020B0604030504040204" pitchFamily="50" charset="-128"/>
              </a:rPr>
              <a:t>◾価格　</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万ドル</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年</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プリンター</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ユニット、サンプル樹脂、ソフトウェアなど。</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他アクセサリパックあり）</a:t>
            </a: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PR</a:t>
            </a:r>
            <a:r>
              <a:rPr lang="ja-JP" altLang="en-US" sz="1400" dirty="0">
                <a:latin typeface="Meiryo UI" panose="020B0604030504040204" pitchFamily="50" charset="-128"/>
                <a:ea typeface="Meiryo UI" panose="020B0604030504040204" pitchFamily="50" charset="-128"/>
              </a:rPr>
              <a:t>プロトタイピング：</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a:p>
            <a:r>
              <a:rPr lang="en-US" altLang="ja-JP" sz="1400" dirty="0">
                <a:latin typeface="Meiryo UI" panose="020B0604030504040204" pitchFamily="50" charset="-128"/>
                <a:ea typeface="Meiryo UI" panose="020B0604030504040204" pitchFamily="50" charset="-128"/>
              </a:rPr>
              <a:t>◾RPU</a:t>
            </a:r>
            <a:r>
              <a:rPr lang="ja-JP" altLang="en-US" sz="1400" dirty="0">
                <a:latin typeface="Meiryo UI" panose="020B0604030504040204" pitchFamily="50" charset="-128"/>
                <a:ea typeface="Meiryo UI" panose="020B0604030504040204" pitchFamily="50" charset="-128"/>
              </a:rPr>
              <a:t>硬質ポリウレタン：</a:t>
            </a:r>
            <a:r>
              <a:rPr lang="en-US" altLang="ja-JP" sz="1400" dirty="0">
                <a:latin typeface="Meiryo UI" panose="020B0604030504040204" pitchFamily="50" charset="-128"/>
                <a:ea typeface="Meiryo UI" panose="020B0604030504040204" pitchFamily="50" charset="-128"/>
              </a:rPr>
              <a:t>199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a:p>
            <a:r>
              <a:rPr lang="en-US" altLang="ja-JP" sz="1400" dirty="0">
                <a:latin typeface="Meiryo UI" panose="020B0604030504040204" pitchFamily="50" charset="-128"/>
                <a:ea typeface="Meiryo UI" panose="020B0604030504040204" pitchFamily="50" charset="-128"/>
              </a:rPr>
              <a:t>◾FPU</a:t>
            </a:r>
            <a:r>
              <a:rPr lang="ja-JP" altLang="en-US" sz="1400" dirty="0">
                <a:latin typeface="Meiryo UI" panose="020B0604030504040204" pitchFamily="50" charset="-128"/>
                <a:ea typeface="Meiryo UI" panose="020B0604030504040204" pitchFamily="50" charset="-128"/>
              </a:rPr>
              <a:t>軟質ポリウレタン：</a:t>
            </a:r>
            <a:r>
              <a:rPr lang="en-US" altLang="ja-JP" sz="1400" dirty="0">
                <a:latin typeface="Meiryo UI" panose="020B0604030504040204" pitchFamily="50" charset="-128"/>
                <a:ea typeface="Meiryo UI" panose="020B0604030504040204" pitchFamily="50" charset="-128"/>
              </a:rPr>
              <a:t>199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a:p>
            <a:r>
              <a:rPr lang="en-US" altLang="ja-JP" sz="1400" dirty="0">
                <a:latin typeface="Meiryo UI" panose="020B0604030504040204" pitchFamily="50" charset="-128"/>
                <a:ea typeface="Meiryo UI" panose="020B0604030504040204" pitchFamily="50" charset="-128"/>
              </a:rPr>
              <a:t>◾EPU</a:t>
            </a:r>
            <a:r>
              <a:rPr lang="ja-JP" altLang="en-US" sz="1400" dirty="0">
                <a:latin typeface="Meiryo UI" panose="020B0604030504040204" pitchFamily="50" charset="-128"/>
                <a:ea typeface="Meiryo UI" panose="020B0604030504040204" pitchFamily="50" charset="-128"/>
              </a:rPr>
              <a:t>ポリウレタンエラストマー：</a:t>
            </a:r>
            <a:r>
              <a:rPr lang="en-US" altLang="ja-JP" sz="1400" dirty="0">
                <a:latin typeface="Meiryo UI" panose="020B0604030504040204" pitchFamily="50" charset="-128"/>
                <a:ea typeface="Meiryo UI" panose="020B0604030504040204" pitchFamily="50" charset="-128"/>
              </a:rPr>
              <a:t>199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a:p>
            <a:r>
              <a:rPr lang="en-US" altLang="ja-JP" sz="1400" dirty="0">
                <a:latin typeface="Meiryo UI" panose="020B0604030504040204" pitchFamily="50" charset="-128"/>
                <a:ea typeface="Meiryo UI" panose="020B0604030504040204" pitchFamily="50" charset="-128"/>
              </a:rPr>
              <a:t>◾CE </a:t>
            </a:r>
            <a:r>
              <a:rPr lang="ja-JP" altLang="en-US" sz="1400" dirty="0">
                <a:latin typeface="Meiryo UI" panose="020B0604030504040204" pitchFamily="50" charset="-128"/>
                <a:ea typeface="Meiryo UI" panose="020B0604030504040204" pitchFamily="50" charset="-128"/>
              </a:rPr>
              <a:t>シアネートエステル：</a:t>
            </a:r>
            <a:r>
              <a:rPr lang="en-US" altLang="ja-JP" sz="1400" dirty="0">
                <a:latin typeface="Meiryo UI" panose="020B0604030504040204" pitchFamily="50" charset="-128"/>
                <a:ea typeface="Meiryo UI" panose="020B0604030504040204" pitchFamily="50" charset="-128"/>
              </a:rPr>
              <a:t>199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a:p>
            <a:r>
              <a:rPr lang="en-US" altLang="ja-JP" sz="1400" dirty="0">
                <a:latin typeface="Meiryo UI" panose="020B0604030504040204" pitchFamily="50" charset="-128"/>
                <a:ea typeface="Meiryo UI" panose="020B0604030504040204" pitchFamily="50" charset="-128"/>
              </a:rPr>
              <a:t>◾PR</a:t>
            </a:r>
            <a:r>
              <a:rPr lang="ja-JP" altLang="en-US" sz="1400" dirty="0">
                <a:latin typeface="Meiryo UI" panose="020B0604030504040204" pitchFamily="50" charset="-128"/>
                <a:ea typeface="Meiryo UI" panose="020B0604030504040204" pitchFamily="50" charset="-128"/>
              </a:rPr>
              <a:t>プロトタイピング：</a:t>
            </a:r>
            <a:r>
              <a:rPr lang="en-US" altLang="ja-JP" sz="1400" dirty="0">
                <a:latin typeface="Meiryo UI" panose="020B0604030504040204" pitchFamily="50" charset="-128"/>
                <a:ea typeface="Meiryo UI" panose="020B0604030504040204" pitchFamily="50" charset="-128"/>
              </a:rPr>
              <a:t>399</a:t>
            </a:r>
            <a:r>
              <a:rPr lang="ja-JP" altLang="en-US" sz="1400" dirty="0">
                <a:latin typeface="Meiryo UI" panose="020B0604030504040204" pitchFamily="50" charset="-128"/>
                <a:ea typeface="Meiryo UI" panose="020B0604030504040204" pitchFamily="50" charset="-128"/>
              </a:rPr>
              <a:t>ドル</a:t>
            </a:r>
            <a:r>
              <a:rPr lang="en-US" altLang="ja-JP" sz="1400" dirty="0">
                <a:latin typeface="Meiryo UI" panose="020B0604030504040204" pitchFamily="50" charset="-128"/>
                <a:ea typeface="Meiryo UI" panose="020B0604030504040204" pitchFamily="50" charset="-128"/>
              </a:rPr>
              <a:t>/800ml</a:t>
            </a:r>
          </a:p>
        </p:txBody>
      </p:sp>
      <p:sp>
        <p:nvSpPr>
          <p:cNvPr id="6" name="正方形/長方形 5"/>
          <p:cNvSpPr/>
          <p:nvPr/>
        </p:nvSpPr>
        <p:spPr>
          <a:xfrm>
            <a:off x="4923025" y="720553"/>
            <a:ext cx="2483373" cy="338554"/>
          </a:xfrm>
          <a:prstGeom prst="rect">
            <a:avLst/>
          </a:prstGeom>
        </p:spPr>
        <p:txBody>
          <a:bodyPr wrap="none">
            <a:spAutoFit/>
          </a:bodyPr>
          <a:lstStyle/>
          <a:p>
            <a:pPr algn="ctr"/>
            <a:r>
              <a:rPr lang="en-US" altLang="ja-JP" sz="1600" b="1" dirty="0">
                <a:solidFill>
                  <a:schemeClr val="bg1"/>
                </a:solidFill>
                <a:latin typeface="Meiryo UI" panose="020B0604030504040204" pitchFamily="50" charset="-128"/>
                <a:ea typeface="Meiryo UI" panose="020B0604030504040204" pitchFamily="50" charset="-128"/>
              </a:rPr>
              <a:t>Carbon 3D</a:t>
            </a:r>
            <a:r>
              <a:rPr lang="ja-JP" altLang="en-US" sz="1600" b="1" dirty="0">
                <a:solidFill>
                  <a:schemeClr val="bg1"/>
                </a:solidFill>
                <a:latin typeface="Meiryo UI" panose="020B0604030504040204" pitchFamily="50" charset="-128"/>
                <a:ea typeface="Meiryo UI" panose="020B0604030504040204" pitchFamily="50" charset="-128"/>
              </a:rPr>
              <a:t>プリンター</a:t>
            </a:r>
            <a:r>
              <a:rPr lang="en-US" altLang="ja-JP" sz="1600" b="1" dirty="0">
                <a:solidFill>
                  <a:schemeClr val="bg1"/>
                </a:solidFill>
                <a:latin typeface="Meiryo UI" panose="020B0604030504040204" pitchFamily="50" charset="-128"/>
                <a:ea typeface="Meiryo UI" panose="020B0604030504040204" pitchFamily="50" charset="-128"/>
              </a:rPr>
              <a:t>M1</a:t>
            </a:r>
            <a:endParaRPr lang="ja-JP" altLang="en-US" sz="1600" b="1" dirty="0">
              <a:solidFill>
                <a:schemeClr val="bg1"/>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350" y="3739186"/>
            <a:ext cx="3060357" cy="3039954"/>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98" y="4648992"/>
            <a:ext cx="4750612" cy="1220341"/>
          </a:xfrm>
          <a:prstGeom prst="rect">
            <a:avLst/>
          </a:prstGeom>
        </p:spPr>
      </p:pic>
      <p:sp>
        <p:nvSpPr>
          <p:cNvPr id="13" name="正方形/長方形 12"/>
          <p:cNvSpPr/>
          <p:nvPr/>
        </p:nvSpPr>
        <p:spPr>
          <a:xfrm>
            <a:off x="91476" y="5869333"/>
            <a:ext cx="4675613" cy="461665"/>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左が通常の光造形の断面。右が</a:t>
            </a:r>
            <a:r>
              <a:rPr lang="en-US" altLang="ja-JP" sz="1200" dirty="0">
                <a:latin typeface="Meiryo UI" panose="020B0604030504040204" pitchFamily="50" charset="-128"/>
                <a:ea typeface="Meiryo UI" panose="020B0604030504040204" pitchFamily="50" charset="-128"/>
              </a:rPr>
              <a:t>CLIP</a:t>
            </a:r>
            <a:r>
              <a:rPr lang="ja-JP" altLang="en-US" sz="1200" dirty="0">
                <a:latin typeface="Meiryo UI" panose="020B0604030504040204" pitchFamily="50" charset="-128"/>
                <a:ea typeface="Meiryo UI" panose="020B0604030504040204" pitchFamily="50" charset="-128"/>
              </a:rPr>
              <a:t>製法の断面。</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プラスチックの密度が圧倒的に高く、射出成形並であることが確認できる。</a:t>
            </a:r>
            <a:endParaRPr lang="ja-JP" altLang="en-US" sz="1200" dirty="0">
              <a:effectLst/>
              <a:latin typeface="Meiryo UI" panose="020B0604030504040204" pitchFamily="50" charset="-128"/>
              <a:ea typeface="Meiryo UI" panose="020B0604030504040204" pitchFamily="50" charset="-128"/>
            </a:endParaRPr>
          </a:p>
        </p:txBody>
      </p:sp>
      <p:sp>
        <p:nvSpPr>
          <p:cNvPr id="14" name="正方形/長方形 13"/>
          <p:cNvSpPr/>
          <p:nvPr/>
        </p:nvSpPr>
        <p:spPr>
          <a:xfrm>
            <a:off x="-107220" y="6654399"/>
            <a:ext cx="3542958"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http://i-maker.jp/carbon-m1-3d-printer-9115.html</a:t>
            </a:r>
            <a:endParaRPr lang="ja-JP" altLang="en-US" sz="900" dirty="0">
              <a:latin typeface="Meiryo UI" panose="020B0604030504040204" pitchFamily="50" charset="-128"/>
              <a:ea typeface="Meiryo UI" panose="020B0604030504040204" pitchFamily="50" charset="-128"/>
            </a:endParaRPr>
          </a:p>
        </p:txBody>
      </p:sp>
      <p:sp>
        <p:nvSpPr>
          <p:cNvPr id="15" name="正方形/長方形 14"/>
          <p:cNvSpPr/>
          <p:nvPr/>
        </p:nvSpPr>
        <p:spPr>
          <a:xfrm>
            <a:off x="68711" y="872482"/>
            <a:ext cx="4698378" cy="378565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CLIP</a:t>
            </a:r>
            <a:r>
              <a:rPr lang="ja-JP" altLang="en-US" sz="1600" dirty="0">
                <a:latin typeface="Meiryo UI" panose="020B0604030504040204" pitchFamily="50" charset="-128"/>
                <a:ea typeface="Meiryo UI" panose="020B0604030504040204" pitchFamily="50" charset="-128"/>
              </a:rPr>
              <a:t>製法は、従来の光造形技術のように、液体状の樹脂に、紫外線を照射し固めた層を何層にも積み上げて造形する技術ではない。</a:t>
            </a:r>
          </a:p>
          <a:p>
            <a:r>
              <a:rPr lang="en-US" altLang="ja-JP" sz="1600" dirty="0">
                <a:latin typeface="Meiryo UI" panose="020B0604030504040204" pitchFamily="50" charset="-128"/>
                <a:ea typeface="Meiryo UI" panose="020B0604030504040204" pitchFamily="50" charset="-128"/>
              </a:rPr>
              <a:t>CLIP</a:t>
            </a:r>
            <a:r>
              <a:rPr lang="ja-JP" altLang="en-US" sz="1600" dirty="0">
                <a:latin typeface="Meiryo UI" panose="020B0604030504040204" pitchFamily="50" charset="-128"/>
                <a:ea typeface="Meiryo UI" panose="020B0604030504040204" pitchFamily="50" charset="-128"/>
              </a:rPr>
              <a:t>製法は、液体樹脂のプール内で固形化することができるので、「積層」する必要がなく、</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プリンターの一般的な特徴である層の継ぎ目が全くなくなる。</a:t>
            </a:r>
            <a:endParaRPr lang="en-US" altLang="ja-JP" sz="1600" dirty="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a:t>
            </a:r>
            <a:r>
              <a:rPr lang="en-US" altLang="ja-JP" sz="1600" dirty="0">
                <a:latin typeface="Meiryo UI" panose="020B0604030504040204" pitchFamily="50" charset="-128"/>
                <a:ea typeface="Meiryo UI" panose="020B0604030504040204" pitchFamily="50" charset="-128"/>
              </a:rPr>
              <a:t>CLIP</a:t>
            </a:r>
            <a:r>
              <a:rPr lang="ja-JP" altLang="en-US" sz="1600" dirty="0">
                <a:latin typeface="Meiryo UI" panose="020B0604030504040204" pitchFamily="50" charset="-128"/>
                <a:ea typeface="Meiryo UI" panose="020B0604030504040204" pitchFamily="50" charset="-128"/>
              </a:rPr>
              <a:t>製法の鍵は、酸素をコントロールする技術。</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固形化するための紫外線を阻害するのが酸素だが、</a:t>
            </a:r>
            <a:r>
              <a:rPr lang="en-US" altLang="ja-JP" sz="1600" dirty="0">
                <a:latin typeface="Meiryo UI" panose="020B0604030504040204" pitchFamily="50" charset="-128"/>
                <a:ea typeface="Meiryo UI" panose="020B0604030504040204" pitchFamily="50" charset="-128"/>
              </a:rPr>
              <a:t>UV</a:t>
            </a:r>
            <a:r>
              <a:rPr lang="ja-JP" altLang="en-US" sz="1600" dirty="0">
                <a:latin typeface="Meiryo UI" panose="020B0604030504040204" pitchFamily="50" charset="-128"/>
                <a:ea typeface="Meiryo UI" panose="020B0604030504040204" pitchFamily="50" charset="-128"/>
              </a:rPr>
              <a:t>硬化樹脂のリザーバに酸素透過窓を介して光を投射することで、固形化する。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イメージとしては、巨大な酸素と光を通すコンタクトレンズが心臓部に設置されておりこれによって、液体樹脂を固めるというわけだ。</a:t>
            </a:r>
          </a:p>
        </p:txBody>
      </p:sp>
      <p:sp>
        <p:nvSpPr>
          <p:cNvPr id="16" name="正方形/長方形 1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7"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角丸四角形 1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Carbon</a:t>
            </a:r>
            <a:r>
              <a:rPr lang="ja-JP" altLang="en-US" sz="1600" b="1" dirty="0">
                <a:solidFill>
                  <a:schemeClr val="tx1"/>
                </a:solidFill>
                <a:latin typeface="Meiryo UI" panose="020B0604030504040204" pitchFamily="50" charset="-128"/>
                <a:ea typeface="Meiryo UI" panose="020B0604030504040204" pitchFamily="50" charset="-128"/>
              </a:rPr>
              <a:t>社の</a:t>
            </a:r>
            <a:r>
              <a:rPr lang="en-US" altLang="ja-JP" sz="1600" b="1" dirty="0">
                <a:solidFill>
                  <a:schemeClr val="tx1"/>
                </a:solidFill>
                <a:latin typeface="Meiryo UI" panose="020B0604030504040204" pitchFamily="50" charset="-128"/>
                <a:ea typeface="Meiryo UI" panose="020B0604030504040204" pitchFamily="50" charset="-128"/>
              </a:rPr>
              <a:t>CLIP</a:t>
            </a:r>
            <a:r>
              <a:rPr lang="ja-JP" altLang="en-US" sz="1600" b="1" dirty="0">
                <a:solidFill>
                  <a:schemeClr val="tx1"/>
                </a:solidFill>
                <a:latin typeface="Meiryo UI" panose="020B0604030504040204" pitchFamily="50" charset="-128"/>
                <a:ea typeface="Meiryo UI" panose="020B0604030504040204" pitchFamily="50" charset="-128"/>
              </a:rPr>
              <a:t>方式</a:t>
            </a: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0" name="角丸四角形 1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26868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749499" y="6492875"/>
            <a:ext cx="413951" cy="365125"/>
          </a:xfrm>
        </p:spPr>
        <p:txBody>
          <a:bodyPr/>
          <a:lstStyle/>
          <a:p>
            <a:fld id="{6F8D1931-CE7A-4631-A2FD-F09270C7E571}" type="slidenum">
              <a:rPr kumimoji="1" lang="ja-JP" altLang="en-US" smtClean="0"/>
              <a:t>32</a:t>
            </a:fld>
            <a:endParaRPr kumimoji="1" lang="ja-JP" altLang="en-US"/>
          </a:p>
        </p:txBody>
      </p:sp>
      <p:sp>
        <p:nvSpPr>
          <p:cNvPr id="14" name="正方形/長方形 13"/>
          <p:cNvSpPr/>
          <p:nvPr/>
        </p:nvSpPr>
        <p:spPr>
          <a:xfrm>
            <a:off x="-107220" y="6654399"/>
            <a:ext cx="599074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http://makezine.jp/blog/2015/03/will-new-technology-make-3d-printers-25-times-faster.html</a:t>
            </a:r>
            <a:endParaRPr lang="ja-JP" altLang="en-US" sz="900" dirty="0">
              <a:latin typeface="Meiryo UI" panose="020B0604030504040204" pitchFamily="50" charset="-128"/>
              <a:ea typeface="Meiryo UI" panose="020B0604030504040204" pitchFamily="50" charset="-128"/>
            </a:endParaRPr>
          </a:p>
        </p:txBody>
      </p:sp>
      <p:pic>
        <p:nvPicPr>
          <p:cNvPr id="2050" name="Picture 2" descr="http://i2.wp.com/i-maker.jp/wp/wp-content/uploads/2015/03/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1988"/>
            <a:ext cx="6223723" cy="3467503"/>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p:cNvSpPr/>
          <p:nvPr/>
        </p:nvSpPr>
        <p:spPr>
          <a:xfrm>
            <a:off x="366117" y="1243434"/>
            <a:ext cx="6265343" cy="523220"/>
          </a:xfrm>
          <a:prstGeom prst="rect">
            <a:avLst/>
          </a:prstGeom>
        </p:spPr>
        <p:txBody>
          <a:bodyPr wrap="square">
            <a:spAutoFit/>
          </a:bodyPr>
          <a:lstStyle/>
          <a:p>
            <a:r>
              <a:rPr lang="en-US" altLang="ja-JP" sz="1400" dirty="0" err="1">
                <a:latin typeface="Meiryo UI" panose="020B0604030504040204" pitchFamily="50" charset="-128"/>
                <a:ea typeface="Meiryo UI" panose="020B0604030504040204" pitchFamily="50" charset="-128"/>
              </a:rPr>
              <a:t>Polyjet</a:t>
            </a:r>
            <a:r>
              <a:rPr lang="ja-JP" altLang="en-US" sz="1400" dirty="0" err="1">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SLS</a:t>
            </a:r>
            <a:r>
              <a:rPr lang="ja-JP" altLang="en-US" sz="1400" dirty="0" err="1">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SLA</a:t>
            </a:r>
            <a:r>
              <a:rPr lang="ja-JP" altLang="en-US" sz="1400" dirty="0">
                <a:latin typeface="Meiryo UI" panose="020B0604030504040204" pitchFamily="50" charset="-128"/>
                <a:ea typeface="Meiryo UI" panose="020B0604030504040204" pitchFamily="50" charset="-128"/>
              </a:rPr>
              <a:t>で直径</a:t>
            </a:r>
            <a:r>
              <a:rPr lang="en-US" altLang="ja-JP" sz="1400" dirty="0">
                <a:latin typeface="Meiryo UI" panose="020B0604030504040204" pitchFamily="50" charset="-128"/>
                <a:ea typeface="Meiryo UI" panose="020B0604030504040204" pitchFamily="50" charset="-128"/>
              </a:rPr>
              <a:t>51mm</a:t>
            </a:r>
            <a:r>
              <a:rPr lang="ja-JP" altLang="en-US" sz="1400" dirty="0">
                <a:latin typeface="Meiryo UI" panose="020B0604030504040204" pitchFamily="50" charset="-128"/>
                <a:ea typeface="Meiryo UI" panose="020B0604030504040204" pitchFamily="50" charset="-128"/>
              </a:rPr>
              <a:t>の複雑な物体の製造時間の比較表。</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SLA</a:t>
            </a:r>
            <a:r>
              <a:rPr lang="ja-JP" altLang="en-US" sz="1400" dirty="0">
                <a:latin typeface="Meiryo UI" panose="020B0604030504040204" pitchFamily="50" charset="-128"/>
                <a:ea typeface="Meiryo UI" panose="020B0604030504040204" pitchFamily="50" charset="-128"/>
              </a:rPr>
              <a:t>が</a:t>
            </a:r>
            <a:r>
              <a:rPr lang="en-US" altLang="ja-JP" sz="1400" dirty="0">
                <a:latin typeface="Meiryo UI" panose="020B0604030504040204" pitchFamily="50" charset="-128"/>
                <a:ea typeface="Meiryo UI" panose="020B0604030504040204" pitchFamily="50" charset="-128"/>
              </a:rPr>
              <a:t>11</a:t>
            </a:r>
            <a:r>
              <a:rPr lang="ja-JP" altLang="en-US" sz="1400" dirty="0">
                <a:latin typeface="Meiryo UI" panose="020B0604030504040204" pitchFamily="50" charset="-128"/>
                <a:ea typeface="Meiryo UI" panose="020B0604030504040204" pitchFamily="50" charset="-128"/>
              </a:rPr>
              <a:t>時間</a:t>
            </a:r>
            <a:r>
              <a:rPr lang="en-US" altLang="ja-JP" sz="1400" dirty="0">
                <a:latin typeface="Meiryo UI" panose="020B0604030504040204" pitchFamily="50" charset="-128"/>
                <a:ea typeface="Meiryo UI" panose="020B0604030504040204" pitchFamily="50" charset="-128"/>
              </a:rPr>
              <a:t>30</a:t>
            </a:r>
            <a:r>
              <a:rPr lang="ja-JP" altLang="en-US" sz="1400" dirty="0">
                <a:latin typeface="Meiryo UI" panose="020B0604030504040204" pitchFamily="50" charset="-128"/>
                <a:ea typeface="Meiryo UI" panose="020B0604030504040204" pitchFamily="50" charset="-128"/>
              </a:rPr>
              <a:t>分、</a:t>
            </a:r>
            <a:r>
              <a:rPr lang="en-US" altLang="ja-JP" sz="1400" dirty="0">
                <a:latin typeface="Meiryo UI" panose="020B0604030504040204" pitchFamily="50" charset="-128"/>
                <a:ea typeface="Meiryo UI" panose="020B0604030504040204" pitchFamily="50" charset="-128"/>
              </a:rPr>
              <a:t>SLS</a:t>
            </a:r>
            <a:r>
              <a:rPr lang="ja-JP" altLang="en-US" sz="1400" dirty="0">
                <a:latin typeface="Meiryo UI" panose="020B0604030504040204" pitchFamily="50" charset="-128"/>
                <a:ea typeface="Meiryo UI" panose="020B0604030504040204" pitchFamily="50" charset="-128"/>
              </a:rPr>
              <a:t>が</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時間半、</a:t>
            </a:r>
            <a:r>
              <a:rPr lang="en-US" altLang="ja-JP" sz="1400" dirty="0" err="1">
                <a:latin typeface="Meiryo UI" panose="020B0604030504040204" pitchFamily="50" charset="-128"/>
                <a:ea typeface="Meiryo UI" panose="020B0604030504040204" pitchFamily="50" charset="-128"/>
              </a:rPr>
              <a:t>Polyjet</a:t>
            </a:r>
            <a:r>
              <a:rPr lang="ja-JP" altLang="en-US" sz="1400" dirty="0">
                <a:latin typeface="Meiryo UI" panose="020B0604030504040204" pitchFamily="50" charset="-128"/>
                <a:ea typeface="Meiryo UI" panose="020B0604030504040204" pitchFamily="50" charset="-128"/>
              </a:rPr>
              <a:t>が</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時間、</a:t>
            </a:r>
            <a:r>
              <a:rPr lang="en-US" altLang="ja-JP" sz="1400" dirty="0">
                <a:latin typeface="Meiryo UI" panose="020B0604030504040204" pitchFamily="50" charset="-128"/>
                <a:ea typeface="Meiryo UI" panose="020B0604030504040204" pitchFamily="50" charset="-128"/>
              </a:rPr>
              <a:t>CLIP</a:t>
            </a:r>
            <a:r>
              <a:rPr lang="ja-JP" altLang="en-US" sz="1400" dirty="0">
                <a:latin typeface="Meiryo UI" panose="020B0604030504040204" pitchFamily="50" charset="-128"/>
                <a:ea typeface="Meiryo UI" panose="020B0604030504040204" pitchFamily="50" charset="-128"/>
              </a:rPr>
              <a:t>は</a:t>
            </a:r>
            <a:r>
              <a:rPr lang="en-US" altLang="ja-JP" sz="1400" dirty="0">
                <a:latin typeface="Meiryo UI" panose="020B0604030504040204" pitchFamily="50" charset="-128"/>
                <a:ea typeface="Meiryo UI" panose="020B0604030504040204" pitchFamily="50" charset="-128"/>
              </a:rPr>
              <a:t>6.3</a:t>
            </a:r>
            <a:r>
              <a:rPr lang="ja-JP" altLang="en-US" sz="1400" dirty="0">
                <a:latin typeface="Meiryo UI" panose="020B0604030504040204" pitchFamily="50" charset="-128"/>
                <a:ea typeface="Meiryo UI" panose="020B0604030504040204" pitchFamily="50" charset="-128"/>
              </a:rPr>
              <a:t>分！</a:t>
            </a: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11" y="1577661"/>
            <a:ext cx="5877661" cy="3325282"/>
          </a:xfrm>
          <a:prstGeom prst="rect">
            <a:avLst/>
          </a:prstGeom>
        </p:spPr>
      </p:pic>
      <p:sp>
        <p:nvSpPr>
          <p:cNvPr id="19" name="正方形/長方形 18"/>
          <p:cNvSpPr/>
          <p:nvPr/>
        </p:nvSpPr>
        <p:spPr>
          <a:xfrm>
            <a:off x="6005384" y="990074"/>
            <a:ext cx="6096000" cy="584775"/>
          </a:xfrm>
          <a:prstGeom prst="rect">
            <a:avLst/>
          </a:prstGeom>
        </p:spPr>
        <p:txBody>
          <a:bodyPr>
            <a:spAutoFit/>
          </a:bodyPr>
          <a:lstStyle/>
          <a:p>
            <a:pPr algn="ctr"/>
            <a:r>
              <a:rPr lang="en-US" altLang="ja-JP" sz="1600" dirty="0">
                <a:latin typeface="Meiryo UI" panose="020B0604030504040204" pitchFamily="50" charset="-128"/>
                <a:ea typeface="Meiryo UI" panose="020B0604030504040204" pitchFamily="50" charset="-128"/>
              </a:rPr>
              <a:t>Continuous Liquid Interface Production</a:t>
            </a:r>
          </a:p>
          <a:p>
            <a:pPr algn="ctr"/>
            <a:r>
              <a:rPr lang="ja-JP" altLang="en-US" sz="1600" dirty="0">
                <a:latin typeface="Meiryo UI" panose="020B0604030504040204" pitchFamily="50" charset="-128"/>
                <a:ea typeface="Meiryo UI" panose="020B0604030504040204" pitchFamily="50" charset="-128"/>
              </a:rPr>
              <a:t>（連続的液体結合製法：</a:t>
            </a:r>
            <a:r>
              <a:rPr lang="en-US" altLang="ja-JP" sz="1600" dirty="0">
                <a:latin typeface="Meiryo UI" panose="020B0604030504040204" pitchFamily="50" charset="-128"/>
                <a:ea typeface="Meiryo UI" panose="020B0604030504040204" pitchFamily="50" charset="-128"/>
              </a:rPr>
              <a:t>CLIP</a:t>
            </a:r>
            <a:r>
              <a:rPr lang="ja-JP" altLang="en-US" sz="1600" dirty="0">
                <a:latin typeface="Meiryo UI" panose="020B0604030504040204" pitchFamily="50" charset="-128"/>
                <a:ea typeface="Meiryo UI" panose="020B0604030504040204" pitchFamily="50" charset="-128"/>
              </a:rPr>
              <a:t>）</a:t>
            </a:r>
          </a:p>
        </p:txBody>
      </p:sp>
      <p:sp>
        <p:nvSpPr>
          <p:cNvPr id="20" name="正方形/長方形 19"/>
          <p:cNvSpPr/>
          <p:nvPr/>
        </p:nvSpPr>
        <p:spPr>
          <a:xfrm>
            <a:off x="266044" y="5342920"/>
            <a:ext cx="11797333"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光で硬化するレジンを透明な樹脂槽に入れ、下からプロジェクターで光を当てつつ、ビルドプレートを樹脂槽のレジンから少しずつ引き上げながら造形していくというものだ。従来の</a:t>
            </a:r>
            <a:r>
              <a:rPr lang="en-US" altLang="ja-JP" sz="1400" dirty="0">
                <a:latin typeface="Meiryo UI" panose="020B0604030504040204" pitchFamily="50" charset="-128"/>
                <a:ea typeface="Meiryo UI" panose="020B0604030504040204" pitchFamily="50" charset="-128"/>
              </a:rPr>
              <a:t>SLA</a:t>
            </a:r>
            <a:r>
              <a:rPr lang="ja-JP" altLang="en-US" sz="1400" dirty="0">
                <a:latin typeface="Meiryo UI" panose="020B0604030504040204" pitchFamily="50" charset="-128"/>
                <a:ea typeface="Meiryo UI" panose="020B0604030504040204" pitchFamily="50" charset="-128"/>
              </a:rPr>
              <a:t>方式では、効果させたレジンとビルド面との結着を剥がすために「ピール」という工程がレイヤーごとに必要だった。このピールに時間がかかり、失敗もピールの過程で起きることが多かった。一方、</a:t>
            </a:r>
            <a:r>
              <a:rPr lang="en-US" altLang="ja-JP" sz="1400" dirty="0">
                <a:latin typeface="Meiryo UI" panose="020B0604030504040204" pitchFamily="50" charset="-128"/>
                <a:ea typeface="Meiryo UI" panose="020B0604030504040204" pitchFamily="50" charset="-128"/>
              </a:rPr>
              <a:t>CLIP</a:t>
            </a:r>
            <a:r>
              <a:rPr lang="ja-JP" altLang="en-US" sz="1400" dirty="0">
                <a:latin typeface="Meiryo UI" panose="020B0604030504040204" pitchFamily="50" charset="-128"/>
                <a:ea typeface="Meiryo UI" panose="020B0604030504040204" pitchFamily="50" charset="-128"/>
              </a:rPr>
              <a:t>方式では、樹脂槽の底に酸素を送り込み、薄い酸素の層を作る。これが、レジンが硬化しない「デッドゾーン」となる。これは酸素の量によって安定的に調整が可能だ。そのためにピールが必要なくなり、レイヤーは連続的に積層できるようになる。各レイヤーがスライドショーのように焼き付けられるのではなく、むしろ映画のように連続的に画像が焼き付けられるという感じだ。したがって、レイヤー同士の結着はより強力になり、驚くほど滑らかな仕上がりになる。</a:t>
            </a:r>
          </a:p>
        </p:txBody>
      </p:sp>
      <p:sp>
        <p:nvSpPr>
          <p:cNvPr id="15" name="正方形/長方形 1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6"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角丸四角形 2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★連続的液体結合法</a:t>
            </a:r>
          </a:p>
        </p:txBody>
      </p:sp>
      <p:sp>
        <p:nvSpPr>
          <p:cNvPr id="22" name="角丸四角形 2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3" name="角丸四角形 2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803088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115546" y="6664761"/>
            <a:ext cx="3719288"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http://i-maker.jp/metal-3d-screen-printing-9024.html</a:t>
            </a:r>
            <a:endParaRPr lang="ja-JP" altLang="en-US" sz="900" dirty="0">
              <a:latin typeface="Meiryo UI" panose="020B0604030504040204" pitchFamily="50" charset="-128"/>
              <a:ea typeface="Meiryo UI" panose="020B0604030504040204" pitchFamily="50" charset="-128"/>
            </a:endParaRPr>
          </a:p>
        </p:txBody>
      </p:sp>
      <p:sp>
        <p:nvSpPr>
          <p:cNvPr id="2" name="正方形/長方形 1"/>
          <p:cNvSpPr/>
          <p:nvPr/>
        </p:nvSpPr>
        <p:spPr>
          <a:xfrm>
            <a:off x="852230" y="716474"/>
            <a:ext cx="10865708"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フラウンホーファー研究所が超高速で三次元金属積層が可能な技術を開発している。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この技術は、プリント基板などの製造で用いられているスクリーン印刷の技術を応用したもの。スクリーン印刷とはインクをメッシュ状の糸の間から押し出して画像パターンをプリントする方法で、</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スクリーンプリント技術は、言うなれば三次元のスクリーンプリントと言えるもの。</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分かり易く説明すると、オープニングと呼ばれる糸と糸の間の空間からスキージ（ゴムのヘラ、または金属のヘラ）を使ってインキを押し出し、画像パターンを形成する印刷法で、古くから捺染や印染などの伝統工芸として日本に根付いている工法。前述の通り、スクリーン印刷は、エレクトロニクス分野ではなくてはならない工法であり、プリント配線板の他、電子部品、フラットパネルディスプレイ、自動車メーターなどを製造する工程には、スクリーン印刷法が用いられている。</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26" y="2183766"/>
            <a:ext cx="4349577" cy="2839862"/>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05" y="2283444"/>
            <a:ext cx="5794933" cy="2640505"/>
          </a:xfrm>
          <a:prstGeom prst="rect">
            <a:avLst/>
          </a:prstGeom>
        </p:spPr>
      </p:pic>
      <p:sp>
        <p:nvSpPr>
          <p:cNvPr id="24" name="正方形/長方形 23"/>
          <p:cNvSpPr/>
          <p:nvPr/>
        </p:nvSpPr>
        <p:spPr>
          <a:xfrm>
            <a:off x="288196" y="5151697"/>
            <a:ext cx="11429742" cy="1384995"/>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現在開発されている</a:t>
            </a:r>
            <a:r>
              <a:rPr lang="en-US" altLang="ja-JP" sz="1200" dirty="0">
                <a:latin typeface="Meiryo UI" panose="020B0604030504040204" pitchFamily="50" charset="-128"/>
                <a:ea typeface="Meiryo UI" panose="020B0604030504040204" pitchFamily="50" charset="-128"/>
              </a:rPr>
              <a:t>3D</a:t>
            </a:r>
            <a:r>
              <a:rPr lang="ja-JP" altLang="en-US" sz="1200" dirty="0">
                <a:latin typeface="Meiryo UI" panose="020B0604030504040204" pitchFamily="50" charset="-128"/>
                <a:ea typeface="Meiryo UI" panose="020B0604030504040204" pitchFamily="50" charset="-128"/>
              </a:rPr>
              <a:t>スクリーンプリンターは、一回の</a:t>
            </a:r>
            <a:r>
              <a:rPr lang="en-US" altLang="ja-JP" sz="1200" dirty="0">
                <a:latin typeface="Meiryo UI" panose="020B0604030504040204" pitchFamily="50" charset="-128"/>
                <a:ea typeface="Meiryo UI" panose="020B0604030504040204" pitchFamily="50" charset="-128"/>
              </a:rPr>
              <a:t>3D</a:t>
            </a:r>
            <a:r>
              <a:rPr lang="ja-JP" altLang="en-US" sz="1200" dirty="0">
                <a:latin typeface="Meiryo UI" panose="020B0604030504040204" pitchFamily="50" charset="-128"/>
                <a:ea typeface="Meiryo UI" panose="020B0604030504040204" pitchFamily="50" charset="-128"/>
              </a:rPr>
              <a:t>プリントで、</a:t>
            </a:r>
            <a:r>
              <a:rPr lang="en-US" altLang="ja-JP" sz="1200" dirty="0">
                <a:latin typeface="Meiryo UI" panose="020B0604030504040204" pitchFamily="50" charset="-128"/>
                <a:ea typeface="Meiryo UI" panose="020B0604030504040204" pitchFamily="50" charset="-128"/>
              </a:rPr>
              <a:t>3500</a:t>
            </a:r>
            <a:r>
              <a:rPr lang="ja-JP" altLang="en-US" sz="1200" dirty="0">
                <a:latin typeface="Meiryo UI" panose="020B0604030504040204" pitchFamily="50" charset="-128"/>
                <a:ea typeface="Meiryo UI" panose="020B0604030504040204" pitchFamily="50" charset="-128"/>
              </a:rPr>
              <a:t>もの小さな鉄の管を生産することが可能。クオリティは幅</a:t>
            </a:r>
            <a:r>
              <a:rPr lang="en-US" altLang="ja-JP" sz="1200" dirty="0">
                <a:latin typeface="Meiryo UI" panose="020B0604030504040204" pitchFamily="50" charset="-128"/>
                <a:ea typeface="Meiryo UI" panose="020B0604030504040204" pitchFamily="50" charset="-128"/>
              </a:rPr>
              <a:t>60</a:t>
            </a:r>
            <a:r>
              <a:rPr lang="ja-JP" altLang="en-US" sz="1200" dirty="0">
                <a:latin typeface="Meiryo UI" panose="020B0604030504040204" pitchFamily="50" charset="-128"/>
                <a:ea typeface="Meiryo UI" panose="020B0604030504040204" pitchFamily="50" charset="-128"/>
              </a:rPr>
              <a:t>ミクロン、高さ</a:t>
            </a:r>
            <a:r>
              <a:rPr lang="en-US" altLang="ja-JP" sz="1200" dirty="0">
                <a:latin typeface="Meiryo UI" panose="020B0604030504040204" pitchFamily="50" charset="-128"/>
                <a:ea typeface="Meiryo UI" panose="020B0604030504040204" pitchFamily="50" charset="-128"/>
              </a:rPr>
              <a:t>100μ</a:t>
            </a:r>
            <a:r>
              <a:rPr lang="ja-JP" altLang="en-US" sz="1200" dirty="0" err="1">
                <a:latin typeface="Meiryo UI" panose="020B0604030504040204" pitchFamily="50" charset="-128"/>
                <a:ea typeface="Meiryo UI" panose="020B0604030504040204" pitchFamily="50" charset="-128"/>
              </a:rPr>
              <a:t>ｍ</a:t>
            </a:r>
            <a:r>
              <a:rPr lang="ja-JP" altLang="en-US" sz="1200" dirty="0">
                <a:latin typeface="Meiryo UI" panose="020B0604030504040204" pitchFamily="50" charset="-128"/>
                <a:ea typeface="Meiryo UI" panose="020B0604030504040204" pitchFamily="50" charset="-128"/>
              </a:rPr>
              <a:t>以下のアスペクト比で生成することが可能で、年間</a:t>
            </a:r>
            <a:r>
              <a:rPr lang="en-US" altLang="ja-JP" sz="1200" dirty="0">
                <a:latin typeface="Meiryo UI" panose="020B0604030504040204" pitchFamily="50" charset="-128"/>
                <a:ea typeface="Meiryo UI" panose="020B0604030504040204" pitchFamily="50" charset="-128"/>
              </a:rPr>
              <a:t>70</a:t>
            </a:r>
            <a:r>
              <a:rPr lang="ja-JP" altLang="en-US" sz="1200" dirty="0">
                <a:latin typeface="Meiryo UI" panose="020B0604030504040204" pitchFamily="50" charset="-128"/>
                <a:ea typeface="Meiryo UI" panose="020B0604030504040204" pitchFamily="50" charset="-128"/>
              </a:rPr>
              <a:t>万ユニットのパーツ製造を行うことができる。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また、従来のバインダージェット方式のように物体の周囲をおおう過剰な粉末を除去することなく、ダイレクトに中空部品の製造が可能でもある。</a:t>
            </a:r>
          </a:p>
          <a:p>
            <a:r>
              <a:rPr lang="ja-JP" altLang="en-US" sz="1200" dirty="0">
                <a:latin typeface="Meiryo UI" panose="020B0604030504040204" pitchFamily="50" charset="-128"/>
                <a:ea typeface="Meiryo UI" panose="020B0604030504040204" pitchFamily="50" charset="-128"/>
              </a:rPr>
              <a:t>鉄、銅、チタン、タングステン、ランタン、モリブデン、アルミニウム、タンタル、コバルト及びニッケルといったさまざまな金属素材に使用できるほか、セラミック材料を組み合わせるなど、異なる金属を融合した形でも造形出来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この</a:t>
            </a:r>
            <a:r>
              <a:rPr lang="en-US" altLang="ja-JP" sz="1200" dirty="0">
                <a:latin typeface="Meiryo UI" panose="020B0604030504040204" pitchFamily="50" charset="-128"/>
                <a:ea typeface="Meiryo UI" panose="020B0604030504040204" pitchFamily="50" charset="-128"/>
              </a:rPr>
              <a:t>3D</a:t>
            </a:r>
            <a:r>
              <a:rPr lang="ja-JP" altLang="en-US" sz="1200" dirty="0">
                <a:latin typeface="Meiryo UI" panose="020B0604030504040204" pitchFamily="50" charset="-128"/>
                <a:ea typeface="Meiryo UI" panose="020B0604030504040204" pitchFamily="50" charset="-128"/>
              </a:rPr>
              <a:t>スクリーンプリンタの造形スピードは一時間に</a:t>
            </a:r>
            <a:r>
              <a:rPr lang="en-US" altLang="ja-JP" sz="1200" dirty="0">
                <a:latin typeface="Meiryo UI" panose="020B0604030504040204" pitchFamily="50" charset="-128"/>
                <a:ea typeface="Meiryo UI" panose="020B0604030504040204" pitchFamily="50" charset="-128"/>
              </a:rPr>
              <a:t>80</a:t>
            </a:r>
            <a:r>
              <a:rPr lang="ja-JP" altLang="en-US" sz="1200" dirty="0">
                <a:latin typeface="Meiryo UI" panose="020B0604030504040204" pitchFamily="50" charset="-128"/>
                <a:ea typeface="Meiryo UI" panose="020B0604030504040204" pitchFamily="50" charset="-128"/>
              </a:rPr>
              <a:t>から</a:t>
            </a:r>
            <a:r>
              <a:rPr lang="en-US" altLang="ja-JP" sz="1200" dirty="0">
                <a:latin typeface="Meiryo UI" panose="020B0604030504040204" pitchFamily="50" charset="-128"/>
                <a:ea typeface="Meiryo UI" panose="020B0604030504040204" pitchFamily="50" charset="-128"/>
              </a:rPr>
              <a:t>200 cm³</a:t>
            </a:r>
            <a:r>
              <a:rPr lang="ja-JP" altLang="en-US" sz="1200" dirty="0">
                <a:latin typeface="Meiryo UI" panose="020B0604030504040204" pitchFamily="50" charset="-128"/>
                <a:ea typeface="Meiryo UI" panose="020B0604030504040204" pitchFamily="50" charset="-128"/>
              </a:rPr>
              <a:t>のオブジェクトを生成することが可能で、</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テーブルをセットアップすることにより</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時間で</a:t>
            </a:r>
            <a:r>
              <a:rPr lang="en-US" altLang="ja-JP" sz="1200" dirty="0">
                <a:latin typeface="Meiryo UI" panose="020B0604030504040204" pitchFamily="50" charset="-128"/>
                <a:ea typeface="Meiryo UI" panose="020B0604030504040204" pitchFamily="50" charset="-128"/>
              </a:rPr>
              <a:t>1000 cm³</a:t>
            </a:r>
            <a:r>
              <a:rPr lang="ja-JP" altLang="en-US" sz="1200" dirty="0">
                <a:latin typeface="Meiryo UI" panose="020B0604030504040204" pitchFamily="50" charset="-128"/>
                <a:ea typeface="Meiryo UI" panose="020B0604030504040204" pitchFamily="50" charset="-128"/>
              </a:rPr>
              <a:t>以上の速度を達成することが可能。言うなれば超高精細のあらゆる金属パーツを量産することができる最新型の金属</a:t>
            </a:r>
            <a:r>
              <a:rPr lang="en-US" altLang="ja-JP" sz="1200" dirty="0">
                <a:latin typeface="Meiryo UI" panose="020B0604030504040204" pitchFamily="50" charset="-128"/>
                <a:ea typeface="Meiryo UI" panose="020B0604030504040204" pitchFamily="50" charset="-128"/>
              </a:rPr>
              <a:t>3D</a:t>
            </a:r>
            <a:r>
              <a:rPr lang="ja-JP" altLang="en-US" sz="1200" dirty="0">
                <a:latin typeface="Meiryo UI" panose="020B0604030504040204" pitchFamily="50" charset="-128"/>
                <a:ea typeface="Meiryo UI" panose="020B0604030504040204" pitchFamily="50" charset="-128"/>
              </a:rPr>
              <a:t>プリンターだということができるだろう</a:t>
            </a: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★フラウンフォーファー研究所の超高速</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283629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728622" y="6492875"/>
            <a:ext cx="463378" cy="365125"/>
          </a:xfrm>
        </p:spPr>
        <p:txBody>
          <a:bodyPr/>
          <a:lstStyle/>
          <a:p>
            <a:fld id="{6F8D1931-CE7A-4631-A2FD-F09270C7E571}" type="slidenum">
              <a:rPr kumimoji="1" lang="ja-JP" altLang="en-US" smtClean="0"/>
              <a:t>34</a:t>
            </a:fld>
            <a:endParaRPr kumimoji="1" lang="ja-JP" altLang="en-US"/>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83" y="1464360"/>
            <a:ext cx="5684880" cy="3572608"/>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413" y="659027"/>
            <a:ext cx="3923239" cy="2015609"/>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981" y="2724122"/>
            <a:ext cx="3923239" cy="2015609"/>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981" y="4761135"/>
            <a:ext cx="3923239" cy="2015609"/>
          </a:xfrm>
          <a:prstGeom prst="rect">
            <a:avLst/>
          </a:prstGeom>
        </p:spPr>
      </p:pic>
      <p:sp>
        <p:nvSpPr>
          <p:cNvPr id="12" name="正方形/長方形 11"/>
          <p:cNvSpPr/>
          <p:nvPr/>
        </p:nvSpPr>
        <p:spPr>
          <a:xfrm>
            <a:off x="7052718" y="4761135"/>
            <a:ext cx="4314912" cy="430887"/>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独自素材のケブラー</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柔軟性と最高の耐磨耗性を持つ素材。耐衝撃性に抜群の効果</a:t>
            </a:r>
            <a:endParaRPr lang="ja-JP" altLang="en-US" sz="1100" dirty="0">
              <a:effectLst/>
              <a:latin typeface="Meiryo UI" panose="020B0604030504040204" pitchFamily="50" charset="-128"/>
              <a:ea typeface="Meiryo UI" panose="020B0604030504040204" pitchFamily="50" charset="-128"/>
            </a:endParaRPr>
          </a:p>
        </p:txBody>
      </p:sp>
      <p:sp>
        <p:nvSpPr>
          <p:cNvPr id="13" name="正方形/長方形 12"/>
          <p:cNvSpPr/>
          <p:nvPr/>
        </p:nvSpPr>
        <p:spPr>
          <a:xfrm>
            <a:off x="7052718" y="2745526"/>
            <a:ext cx="4314912" cy="430887"/>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ガラス繊維の</a:t>
            </a:r>
            <a:r>
              <a:rPr lang="en-US" altLang="ja-JP" sz="1100" dirty="0">
                <a:latin typeface="Meiryo UI" panose="020B0604030504040204" pitchFamily="50" charset="-128"/>
                <a:ea typeface="Meiryo UI" panose="020B0604030504040204" pitchFamily="50" charset="-128"/>
              </a:rPr>
              <a:t>3D</a:t>
            </a:r>
            <a:r>
              <a:rPr lang="ja-JP" altLang="en-US" sz="1100" dirty="0">
                <a:latin typeface="Meiryo UI" panose="020B0604030504040204" pitchFamily="50" charset="-128"/>
                <a:ea typeface="Meiryo UI" panose="020B0604030504040204" pitchFamily="50" charset="-128"/>
              </a:rPr>
              <a:t>プリントコンポジット</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費用対効果に優れ炭素繊維の</a:t>
            </a:r>
            <a:r>
              <a:rPr lang="en-US" altLang="ja-JP" sz="1100" dirty="0">
                <a:latin typeface="Meiryo UI" panose="020B0604030504040204" pitchFamily="50" charset="-128"/>
                <a:ea typeface="Meiryo UI" panose="020B0604030504040204" pitchFamily="50" charset="-128"/>
              </a:rPr>
              <a:t>2</a:t>
            </a:r>
            <a:r>
              <a:rPr lang="ja-JP" altLang="en-US" sz="1100" dirty="0">
                <a:latin typeface="Meiryo UI" panose="020B0604030504040204" pitchFamily="50" charset="-128"/>
                <a:ea typeface="Meiryo UI" panose="020B0604030504040204" pitchFamily="50" charset="-128"/>
              </a:rPr>
              <a:t>倍の重量</a:t>
            </a:r>
            <a:r>
              <a:rPr lang="en-US" altLang="ja-JP" sz="1100" dirty="0">
                <a:latin typeface="Meiryo UI" panose="020B0604030504040204" pitchFamily="50" charset="-128"/>
                <a:ea typeface="Meiryo UI" panose="020B0604030504040204" pitchFamily="50" charset="-128"/>
              </a:rPr>
              <a:t>40</a:t>
            </a:r>
            <a:r>
              <a:rPr lang="ja-JP" altLang="en-US" sz="1100" dirty="0">
                <a:latin typeface="Meiryo UI" panose="020B0604030504040204" pitchFamily="50" charset="-128"/>
                <a:ea typeface="Meiryo UI" panose="020B0604030504040204" pitchFamily="50" charset="-128"/>
              </a:rPr>
              <a:t>パーセントの強度を持つ</a:t>
            </a:r>
            <a:endParaRPr lang="ja-JP" altLang="en-US" sz="1100" dirty="0">
              <a:effectLst/>
              <a:latin typeface="Meiryo UI" panose="020B0604030504040204" pitchFamily="50" charset="-128"/>
              <a:ea typeface="Meiryo UI" panose="020B0604030504040204" pitchFamily="50" charset="-128"/>
            </a:endParaRPr>
          </a:p>
        </p:txBody>
      </p:sp>
      <p:sp>
        <p:nvSpPr>
          <p:cNvPr id="14" name="正方形/長方形 13"/>
          <p:cNvSpPr/>
          <p:nvPr/>
        </p:nvSpPr>
        <p:spPr>
          <a:xfrm>
            <a:off x="7052718" y="669828"/>
            <a:ext cx="4314912" cy="261610"/>
          </a:xfrm>
          <a:prstGeom prst="rect">
            <a:avLst/>
          </a:prstGeom>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炭素繊維の</a:t>
            </a:r>
            <a:r>
              <a:rPr lang="en-US" altLang="ja-JP" sz="1100" dirty="0">
                <a:latin typeface="Meiryo UI" panose="020B0604030504040204" pitchFamily="50" charset="-128"/>
                <a:ea typeface="Meiryo UI" panose="020B0604030504040204" pitchFamily="50" charset="-128"/>
              </a:rPr>
              <a:t>3D</a:t>
            </a:r>
            <a:r>
              <a:rPr lang="ja-JP" altLang="en-US" sz="1100" dirty="0">
                <a:latin typeface="Meiryo UI" panose="020B0604030504040204" pitchFamily="50" charset="-128"/>
                <a:ea typeface="Meiryo UI" panose="020B0604030504040204" pitchFamily="50" charset="-128"/>
              </a:rPr>
              <a:t>プリントコンポジット。軽量、最高強度を実現</a:t>
            </a:r>
            <a:endParaRPr lang="ja-JP" altLang="en-US" sz="1100" dirty="0">
              <a:effectLst/>
              <a:latin typeface="Meiryo UI" panose="020B0604030504040204" pitchFamily="50" charset="-128"/>
              <a:ea typeface="Meiryo UI" panose="020B0604030504040204" pitchFamily="50" charset="-128"/>
            </a:endParaRPr>
          </a:p>
        </p:txBody>
      </p:sp>
      <p:sp>
        <p:nvSpPr>
          <p:cNvPr id="15" name="正方形/長方形 14"/>
          <p:cNvSpPr/>
          <p:nvPr/>
        </p:nvSpPr>
        <p:spPr>
          <a:xfrm>
            <a:off x="354227" y="936289"/>
            <a:ext cx="6772208" cy="52322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特別な素材に特化した</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プリンタで、売上販売台数を</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倍に増加させた</a:t>
            </a:r>
            <a:r>
              <a:rPr lang="en-US" altLang="ja-JP" sz="1400" dirty="0" err="1">
                <a:latin typeface="Meiryo UI" panose="020B0604030504040204" pitchFamily="50" charset="-128"/>
                <a:ea typeface="Meiryo UI" panose="020B0604030504040204" pitchFamily="50" charset="-128"/>
              </a:rPr>
              <a:t>MarkForged</a:t>
            </a:r>
            <a:r>
              <a:rPr lang="ja-JP" altLang="en-US" sz="1400" dirty="0">
                <a:latin typeface="Meiryo UI" panose="020B0604030504040204" pitchFamily="50" charset="-128"/>
                <a:ea typeface="Meiryo UI" panose="020B0604030504040204" pitchFamily="50" charset="-128"/>
              </a:rPr>
              <a:t>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顧客には</a:t>
            </a:r>
            <a:r>
              <a:rPr lang="en-US" altLang="ja-JP" sz="1400" dirty="0">
                <a:latin typeface="Meiryo UI" panose="020B0604030504040204" pitchFamily="50" charset="-128"/>
                <a:ea typeface="Meiryo UI" panose="020B0604030504040204" pitchFamily="50" charset="-128"/>
              </a:rPr>
              <a:t>GE</a:t>
            </a:r>
            <a:r>
              <a:rPr lang="ja-JP" altLang="en-US" sz="1400" dirty="0">
                <a:latin typeface="Meiryo UI" panose="020B0604030504040204" pitchFamily="50" charset="-128"/>
                <a:ea typeface="Meiryo UI" panose="020B0604030504040204" pitchFamily="50" charset="-128"/>
              </a:rPr>
              <a:t>や</a:t>
            </a:r>
            <a:r>
              <a:rPr lang="en-US" altLang="ja-JP" sz="1400" dirty="0">
                <a:latin typeface="Meiryo UI" panose="020B0604030504040204" pitchFamily="50" charset="-128"/>
                <a:ea typeface="Meiryo UI" panose="020B0604030504040204" pitchFamily="50" charset="-128"/>
              </a:rPr>
              <a:t>Google</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日産、フィリップス、エアバス、アマゾンなどの企業に納入されている。</a:t>
            </a:r>
          </a:p>
        </p:txBody>
      </p:sp>
      <p:sp>
        <p:nvSpPr>
          <p:cNvPr id="16" name="正方形/長方形 15"/>
          <p:cNvSpPr/>
          <p:nvPr/>
        </p:nvSpPr>
        <p:spPr>
          <a:xfrm>
            <a:off x="-107727" y="6627168"/>
            <a:ext cx="2068195"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https://markforged.com/</a:t>
            </a:r>
            <a:endParaRPr lang="ja-JP" altLang="en-US" sz="900" dirty="0">
              <a:latin typeface="Meiryo UI" panose="020B0604030504040204" pitchFamily="50" charset="-128"/>
              <a:ea typeface="Meiryo UI" panose="020B0604030504040204" pitchFamily="50" charset="-128"/>
            </a:endParaRPr>
          </a:p>
        </p:txBody>
      </p:sp>
      <p:sp>
        <p:nvSpPr>
          <p:cNvPr id="17" name="正方形/長方形 16"/>
          <p:cNvSpPr/>
          <p:nvPr/>
        </p:nvSpPr>
        <p:spPr>
          <a:xfrm>
            <a:off x="98854" y="4964682"/>
            <a:ext cx="7054717" cy="1169551"/>
          </a:xfrm>
          <a:prstGeom prst="rect">
            <a:avLst/>
          </a:prstGeom>
        </p:spPr>
        <p:txBody>
          <a:bodyPr wrap="square">
            <a:spAutoFit/>
          </a:bodyPr>
          <a:lstStyle/>
          <a:p>
            <a:r>
              <a:rPr lang="en-US" altLang="ja-JP" sz="1400" dirty="0" err="1">
                <a:latin typeface="Meiryo UI" panose="020B0604030504040204" pitchFamily="50" charset="-128"/>
                <a:ea typeface="Meiryo UI" panose="020B0604030504040204" pitchFamily="50" charset="-128"/>
              </a:rPr>
              <a:t>MargForged</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Mark One</a:t>
            </a:r>
            <a:r>
              <a:rPr lang="ja-JP" altLang="en-US" sz="1400" dirty="0">
                <a:latin typeface="Meiryo UI" panose="020B0604030504040204" pitchFamily="50" charset="-128"/>
                <a:ea typeface="Meiryo UI" panose="020B0604030504040204" pitchFamily="50" charset="-128"/>
              </a:rPr>
              <a:t>はたった一つの機能性に特化している。それは「プラスチックを使い金属のような高強度なオブジェクトをオンデマンド製造する」というただ１点。</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Mark One</a:t>
            </a:r>
            <a:r>
              <a:rPr lang="ja-JP" altLang="en-US" sz="1400" dirty="0">
                <a:latin typeface="Meiryo UI" panose="020B0604030504040204" pitchFamily="50" charset="-128"/>
                <a:ea typeface="Meiryo UI" panose="020B0604030504040204" pitchFamily="50" charset="-128"/>
              </a:rPr>
              <a:t>で使える素材は、炭素繊維、ガラス繊維、ケブラー、ナイロン（ポリアミド）で、基本的には、ナイロン（ポリアミド）をベースに</a:t>
            </a:r>
            <a:r>
              <a:rPr lang="en-US" altLang="ja-JP" sz="1400" dirty="0">
                <a:latin typeface="Meiryo UI" panose="020B0604030504040204" pitchFamily="50" charset="-128"/>
                <a:ea typeface="Meiryo UI" panose="020B0604030504040204" pitchFamily="50" charset="-128"/>
              </a:rPr>
              <a:t>3</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素材（炭素繊維、ガラス繊維、ケブラー）を混合する製法。</a:t>
            </a:r>
          </a:p>
        </p:txBody>
      </p:sp>
      <p:sp>
        <p:nvSpPr>
          <p:cNvPr id="18" name="正方形/長方形 17"/>
          <p:cNvSpPr/>
          <p:nvPr/>
        </p:nvSpPr>
        <p:spPr>
          <a:xfrm>
            <a:off x="2431431" y="4527712"/>
            <a:ext cx="2198293" cy="307777"/>
          </a:xfrm>
          <a:prstGeom prst="rect">
            <a:avLst/>
          </a:prstGeom>
        </p:spPr>
        <p:txBody>
          <a:bodyPr wrap="square">
            <a:spAutoFit/>
          </a:bodyPr>
          <a:lstStyle/>
          <a:p>
            <a:pPr algn="ctr"/>
            <a:r>
              <a:rPr lang="en-US" altLang="ja-JP" sz="1400" b="1" dirty="0">
                <a:latin typeface="Meiryo UI" panose="020B0604030504040204" pitchFamily="50" charset="-128"/>
                <a:ea typeface="Meiryo UI" panose="020B0604030504040204" pitchFamily="50" charset="-128"/>
              </a:rPr>
              <a:t>Mark</a:t>
            </a:r>
            <a:r>
              <a:rPr lang="ja-JP" altLang="en-US" sz="1400" b="1"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One</a:t>
            </a:r>
            <a:endParaRPr lang="ja-JP" altLang="en-US" sz="1400" b="1" dirty="0">
              <a:effectLst/>
              <a:latin typeface="Meiryo UI" panose="020B0604030504040204" pitchFamily="50" charset="-128"/>
              <a:ea typeface="Meiryo UI" panose="020B0604030504040204" pitchFamily="50" charset="-128"/>
            </a:endParaRPr>
          </a:p>
        </p:txBody>
      </p:sp>
      <p:sp>
        <p:nvSpPr>
          <p:cNvPr id="19" name="正方形/長方形 1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20"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角丸四角形 2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★コンポジットに特化した</a:t>
            </a:r>
            <a:r>
              <a:rPr lang="en-US" altLang="ja-JP" sz="1600" b="1" dirty="0">
                <a:solidFill>
                  <a:schemeClr val="tx1"/>
                </a:solidFill>
                <a:latin typeface="Meiryo UI" panose="020B0604030504040204" pitchFamily="50" charset="-128"/>
                <a:ea typeface="Meiryo UI" panose="020B0604030504040204" pitchFamily="50" charset="-128"/>
              </a:rPr>
              <a:t>Mark One</a:t>
            </a:r>
            <a:r>
              <a:rPr lang="ja-JP" altLang="en-US" sz="1600" b="1" dirty="0">
                <a:solidFill>
                  <a:schemeClr val="tx1"/>
                </a:solidFill>
                <a:latin typeface="Meiryo UI" panose="020B0604030504040204" pitchFamily="50" charset="-128"/>
                <a:ea typeface="Meiryo UI" panose="020B0604030504040204" pitchFamily="50" charset="-128"/>
              </a:rPr>
              <a:t>（１）</a:t>
            </a:r>
          </a:p>
        </p:txBody>
      </p:sp>
      <p:sp>
        <p:nvSpPr>
          <p:cNvPr id="22" name="角丸四角形 2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3" name="角丸四角形 2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985002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728622" y="6492875"/>
            <a:ext cx="463378" cy="365125"/>
          </a:xfrm>
        </p:spPr>
        <p:txBody>
          <a:bodyPr/>
          <a:lstStyle/>
          <a:p>
            <a:fld id="{6F8D1931-CE7A-4631-A2FD-F09270C7E571}" type="slidenum">
              <a:rPr kumimoji="1" lang="ja-JP" altLang="en-US" smtClean="0"/>
              <a:t>35</a:t>
            </a:fld>
            <a:endParaRPr kumimoji="1" lang="ja-JP" altLang="en-US"/>
          </a:p>
        </p:txBody>
      </p:sp>
      <p:sp>
        <p:nvSpPr>
          <p:cNvPr id="16" name="正方形/長方形 15"/>
          <p:cNvSpPr/>
          <p:nvPr/>
        </p:nvSpPr>
        <p:spPr>
          <a:xfrm>
            <a:off x="-107727" y="6627168"/>
            <a:ext cx="2068195"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https://markforged.com/</a:t>
            </a:r>
            <a:endParaRPr lang="ja-JP" altLang="en-US" sz="900" dirty="0">
              <a:latin typeface="Meiryo UI" panose="020B0604030504040204" pitchFamily="50" charset="-128"/>
              <a:ea typeface="Meiryo UI" panose="020B0604030504040204" pitchFamily="50" charset="-128"/>
            </a:endParaRPr>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53" y="805155"/>
            <a:ext cx="5138337" cy="3538112"/>
          </a:xfrm>
          <a:prstGeom prst="rect">
            <a:avLst/>
          </a:prstGeom>
        </p:spPr>
      </p:pic>
      <p:pic>
        <p:nvPicPr>
          <p:cNvPr id="22" name="図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54" y="4489395"/>
            <a:ext cx="5138337" cy="2003480"/>
          </a:xfrm>
          <a:prstGeom prst="rect">
            <a:avLst/>
          </a:prstGeom>
        </p:spPr>
      </p:pic>
      <p:sp>
        <p:nvSpPr>
          <p:cNvPr id="23" name="正方形/長方形 22"/>
          <p:cNvSpPr/>
          <p:nvPr/>
        </p:nvSpPr>
        <p:spPr>
          <a:xfrm>
            <a:off x="1378534" y="1143710"/>
            <a:ext cx="3143809"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プラスチックの柔らかさでパーツを傷つけない</a:t>
            </a:r>
            <a:endParaRPr lang="ja-JP" altLang="en-US" sz="1400" dirty="0">
              <a:effectLst/>
              <a:latin typeface="Meiryo UI" panose="020B0604030504040204" pitchFamily="50" charset="-128"/>
              <a:ea typeface="Meiryo UI" panose="020B0604030504040204" pitchFamily="50" charset="-128"/>
            </a:endParaRPr>
          </a:p>
        </p:txBody>
      </p:sp>
      <p:sp>
        <p:nvSpPr>
          <p:cNvPr id="25" name="正方形/長方形 24"/>
          <p:cNvSpPr/>
          <p:nvPr/>
        </p:nvSpPr>
        <p:spPr>
          <a:xfrm>
            <a:off x="1172012" y="5987314"/>
            <a:ext cx="4027064" cy="307777"/>
          </a:xfrm>
          <a:prstGeom prst="rect">
            <a:avLst/>
          </a:prstGeom>
        </p:spPr>
        <p:txBody>
          <a:bodyPr wrap="none">
            <a:spAutoFit/>
          </a:bodyPr>
          <a:lstStyle/>
          <a:p>
            <a:r>
              <a:rPr lang="en-US" altLang="ja-JP" sz="1400" dirty="0">
                <a:solidFill>
                  <a:schemeClr val="bg1"/>
                </a:solidFill>
                <a:latin typeface="Meiryo UI" panose="020B0604030504040204" pitchFamily="50" charset="-128"/>
                <a:ea typeface="Meiryo UI" panose="020B0604030504040204" pitchFamily="50" charset="-128"/>
              </a:rPr>
              <a:t>CNC</a:t>
            </a:r>
            <a:r>
              <a:rPr lang="ja-JP" altLang="en-US" sz="1400" dirty="0">
                <a:solidFill>
                  <a:schemeClr val="bg1"/>
                </a:solidFill>
                <a:latin typeface="Meiryo UI" panose="020B0604030504040204" pitchFamily="50" charset="-128"/>
                <a:ea typeface="Meiryo UI" panose="020B0604030504040204" pitchFamily="50" charset="-128"/>
              </a:rPr>
              <a:t>金属加工と同じ機能を実現。治具で力を発揮！</a:t>
            </a:r>
            <a:endParaRPr lang="ja-JP" altLang="en-US" sz="1400" dirty="0">
              <a:solidFill>
                <a:schemeClr val="bg1"/>
              </a:solidFill>
              <a:effectLst/>
              <a:latin typeface="Meiryo UI" panose="020B0604030504040204" pitchFamily="50" charset="-128"/>
              <a:ea typeface="Meiryo UI" panose="020B0604030504040204" pitchFamily="50" charset="-128"/>
            </a:endParaRPr>
          </a:p>
        </p:txBody>
      </p:sp>
      <p:pic>
        <p:nvPicPr>
          <p:cNvPr id="28" name="図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348" y="2657158"/>
            <a:ext cx="5490801" cy="3835717"/>
          </a:xfrm>
          <a:prstGeom prst="rect">
            <a:avLst/>
          </a:prstGeom>
        </p:spPr>
      </p:pic>
      <p:sp>
        <p:nvSpPr>
          <p:cNvPr id="29" name="正方形/長方形 28"/>
          <p:cNvSpPr/>
          <p:nvPr/>
        </p:nvSpPr>
        <p:spPr>
          <a:xfrm>
            <a:off x="6310348" y="789864"/>
            <a:ext cx="5853102" cy="1815882"/>
          </a:xfrm>
          <a:prstGeom prst="rect">
            <a:avLst/>
          </a:prstGeom>
        </p:spPr>
        <p:txBody>
          <a:bodyPr wrap="square">
            <a:spAutoFit/>
          </a:bodyPr>
          <a:lstStyle/>
          <a:p>
            <a:r>
              <a:rPr lang="en-US" altLang="ja-JP" sz="1400" b="1" dirty="0">
                <a:latin typeface="Meiryo UI" panose="020B0604030504040204" pitchFamily="50" charset="-128"/>
                <a:ea typeface="Meiryo UI" panose="020B0604030504040204" pitchFamily="50" charset="-128"/>
              </a:rPr>
              <a:t>Mark One 3D</a:t>
            </a:r>
            <a:r>
              <a:rPr lang="ja-JP" altLang="en-US" sz="1400" b="1" dirty="0">
                <a:latin typeface="Meiryo UI" panose="020B0604030504040204" pitchFamily="50" charset="-128"/>
                <a:ea typeface="Meiryo UI" panose="020B0604030504040204" pitchFamily="50" charset="-128"/>
              </a:rPr>
              <a:t>プリンタースペック</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積層サイズ：</a:t>
            </a:r>
            <a:r>
              <a:rPr lang="en-US" altLang="ja-JP" sz="1400" dirty="0">
                <a:latin typeface="Meiryo UI" panose="020B0604030504040204" pitchFamily="50" charset="-128"/>
                <a:ea typeface="Meiryo UI" panose="020B0604030504040204" pitchFamily="50" charset="-128"/>
              </a:rPr>
              <a:t>320mm× 132mm× 154mm</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互換性：炭素繊維、ガラス繊維、ケブラー、ナイロン（ポリアミド）</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レイヤー解像度：</a:t>
            </a:r>
            <a:r>
              <a:rPr lang="en-US" altLang="ja-JP" sz="1400" dirty="0">
                <a:latin typeface="Meiryo UI" panose="020B0604030504040204" pitchFamily="50" charset="-128"/>
                <a:ea typeface="Meiryo UI" panose="020B0604030504040204" pitchFamily="50" charset="-128"/>
              </a:rPr>
              <a:t>0.1mm</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機械サイズ：</a:t>
            </a:r>
            <a:r>
              <a:rPr lang="en-US" altLang="ja-JP" sz="1400" dirty="0">
                <a:latin typeface="Meiryo UI" panose="020B0604030504040204" pitchFamily="50" charset="-128"/>
                <a:ea typeface="Meiryo UI" panose="020B0604030504040204" pitchFamily="50" charset="-128"/>
              </a:rPr>
              <a:t>575mm×322mm×360mm</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対応</a:t>
            </a:r>
            <a:r>
              <a:rPr lang="en-US" altLang="ja-JP" sz="1400" dirty="0">
                <a:latin typeface="Meiryo UI" panose="020B0604030504040204" pitchFamily="50" charset="-128"/>
                <a:ea typeface="Meiryo UI" panose="020B0604030504040204" pitchFamily="50" charset="-128"/>
              </a:rPr>
              <a:t>OS</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Mac OS</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10.7Lion</a:t>
            </a:r>
            <a:r>
              <a:rPr lang="ja-JP" altLang="en-US" sz="1400" dirty="0">
                <a:latin typeface="Meiryo UI" panose="020B0604030504040204" pitchFamily="50" charset="-128"/>
                <a:ea typeface="Meiryo UI" panose="020B0604030504040204" pitchFamily="50" charset="-128"/>
              </a:rPr>
              <a:t>以上、</a:t>
            </a:r>
            <a:r>
              <a:rPr lang="en-US" altLang="ja-JP" sz="1400" dirty="0">
                <a:latin typeface="Meiryo UI" panose="020B0604030504040204" pitchFamily="50" charset="-128"/>
                <a:ea typeface="Meiryo UI" panose="020B0604030504040204" pitchFamily="50" charset="-128"/>
              </a:rPr>
              <a:t>Windows XP </a:t>
            </a:r>
            <a:r>
              <a:rPr lang="ja-JP" altLang="en-US" sz="1400" dirty="0">
                <a:latin typeface="Meiryo UI" panose="020B0604030504040204" pitchFamily="50" charset="-128"/>
                <a:ea typeface="Meiryo UI" panose="020B0604030504040204" pitchFamily="50" charset="-128"/>
              </a:rPr>
              <a:t>以上、</a:t>
            </a:r>
            <a:r>
              <a:rPr lang="en-US" altLang="ja-JP" sz="1400" dirty="0">
                <a:latin typeface="Meiryo UI" panose="020B0604030504040204" pitchFamily="50" charset="-128"/>
                <a:ea typeface="Meiryo UI" panose="020B0604030504040204" pitchFamily="50" charset="-128"/>
              </a:rPr>
              <a:t>Linux</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サポートファイル：</a:t>
            </a:r>
            <a:r>
              <a:rPr lang="en-US" altLang="ja-JP" sz="1400" dirty="0">
                <a:latin typeface="Meiryo UI" panose="020B0604030504040204" pitchFamily="50" charset="-128"/>
                <a:ea typeface="Meiryo UI" panose="020B0604030504040204" pitchFamily="50" charset="-128"/>
              </a:rPr>
              <a:t>STL</a:t>
            </a:r>
          </a:p>
          <a:p>
            <a:pPr>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価格：</a:t>
            </a:r>
            <a:r>
              <a:rPr lang="en-US" altLang="ja-JP" sz="1400" dirty="0">
                <a:latin typeface="Meiryo UI" panose="020B0604030504040204" pitchFamily="50" charset="-128"/>
                <a:ea typeface="Meiryo UI" panose="020B0604030504040204" pitchFamily="50" charset="-128"/>
              </a:rPr>
              <a:t>5499</a:t>
            </a:r>
            <a:r>
              <a:rPr lang="ja-JP" altLang="en-US" sz="1400" dirty="0">
                <a:latin typeface="Meiryo UI" panose="020B0604030504040204" pitchFamily="50" charset="-128"/>
                <a:ea typeface="Meiryo UI" panose="020B0604030504040204" pitchFamily="50" charset="-128"/>
              </a:rPr>
              <a:t>ドル</a:t>
            </a:r>
          </a:p>
        </p:txBody>
      </p:sp>
      <p:sp>
        <p:nvSpPr>
          <p:cNvPr id="30" name="テキスト ボックス 29"/>
          <p:cNvSpPr txBox="1"/>
          <p:nvPr/>
        </p:nvSpPr>
        <p:spPr>
          <a:xfrm>
            <a:off x="7317483" y="6434807"/>
            <a:ext cx="3476530"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炭素繊維、アルミ、</a:t>
            </a:r>
            <a:r>
              <a:rPr kumimoji="1" lang="en-US" altLang="ja-JP" sz="1200" dirty="0">
                <a:latin typeface="Meiryo UI" panose="020B0604030504040204" pitchFamily="50" charset="-128"/>
                <a:ea typeface="Meiryo UI" panose="020B0604030504040204" pitchFamily="50" charset="-128"/>
              </a:rPr>
              <a:t>ABS</a:t>
            </a:r>
            <a:r>
              <a:rPr kumimoji="1" lang="ja-JP" altLang="en-US" sz="1200" dirty="0">
                <a:latin typeface="Meiryo UI" panose="020B0604030504040204" pitchFamily="50" charset="-128"/>
                <a:ea typeface="Meiryo UI" panose="020B0604030504040204" pitchFamily="50" charset="-128"/>
              </a:rPr>
              <a:t>樹脂の比較</a:t>
            </a:r>
          </a:p>
        </p:txBody>
      </p:sp>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★コンポジットに特化した</a:t>
            </a:r>
            <a:r>
              <a:rPr lang="en-US" altLang="ja-JP" sz="1600" b="1" dirty="0">
                <a:solidFill>
                  <a:schemeClr val="tx1"/>
                </a:solidFill>
                <a:latin typeface="Meiryo UI" panose="020B0604030504040204" pitchFamily="50" charset="-128"/>
                <a:ea typeface="Meiryo UI" panose="020B0604030504040204" pitchFamily="50" charset="-128"/>
              </a:rPr>
              <a:t>Mark One</a:t>
            </a:r>
            <a:r>
              <a:rPr lang="ja-JP" altLang="en-US" sz="1600" b="1" dirty="0">
                <a:solidFill>
                  <a:schemeClr val="tx1"/>
                </a:solidFill>
                <a:latin typeface="Meiryo UI" panose="020B0604030504040204" pitchFamily="50" charset="-128"/>
                <a:ea typeface="Meiryo UI" panose="020B0604030504040204" pitchFamily="50" charset="-128"/>
              </a:rPr>
              <a:t>（２）</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4" name="角丸四角形 2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5270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DE567A8-7D80-4245-83B5-0600AD558FB9}" type="slidenum">
              <a:rPr lang="ja-JP" altLang="en-US" sz="1200">
                <a:solidFill>
                  <a:srgbClr val="898989"/>
                </a:solidFill>
              </a:rPr>
              <a:pPr>
                <a:spcBef>
                  <a:spcPct val="0"/>
                </a:spcBef>
                <a:buFontTx/>
                <a:buNone/>
              </a:pPr>
              <a:t>36</a:t>
            </a:fld>
            <a:endParaRPr lang="ja-JP" altLang="en-US" sz="1200">
              <a:solidFill>
                <a:srgbClr val="898989"/>
              </a:solidFill>
            </a:endParaRPr>
          </a:p>
        </p:txBody>
      </p:sp>
      <p:pic>
        <p:nvPicPr>
          <p:cNvPr id="1341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1773238"/>
            <a:ext cx="837247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49" name="正方形/長方形 2"/>
          <p:cNvSpPr>
            <a:spLocks noChangeArrowheads="1"/>
          </p:cNvSpPr>
          <p:nvPr/>
        </p:nvSpPr>
        <p:spPr bwMode="auto">
          <a:xfrm>
            <a:off x="1053371" y="765176"/>
            <a:ext cx="108338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dirty="0">
                <a:latin typeface="メイリオ" panose="020B0604030504040204" pitchFamily="50" charset="-128"/>
                <a:ea typeface="メイリオ" panose="020B0604030504040204" pitchFamily="50" charset="-128"/>
              </a:rPr>
              <a:t>3D</a:t>
            </a:r>
            <a:r>
              <a:rPr lang="ja-JP" altLang="en-US" sz="1600" dirty="0">
                <a:latin typeface="メイリオ" panose="020B0604030504040204" pitchFamily="50" charset="-128"/>
                <a:ea typeface="メイリオ" panose="020B0604030504040204" pitchFamily="50" charset="-128"/>
              </a:rPr>
              <a:t>プリンタは、自動車業界でも広く利用されている。</a:t>
            </a:r>
          </a:p>
          <a:p>
            <a:pPr eaLnBrk="1" hangingPunct="1">
              <a:spcBef>
                <a:spcPct val="0"/>
              </a:spcBef>
              <a:buFontTx/>
              <a:buNone/>
            </a:pPr>
            <a:r>
              <a:rPr lang="ja-JP" altLang="en-US" sz="1600" dirty="0">
                <a:latin typeface="メイリオ" panose="020B0604030504040204" pitchFamily="50" charset="-128"/>
                <a:ea typeface="メイリオ" panose="020B0604030504040204" pitchFamily="50" charset="-128"/>
              </a:rPr>
              <a:t>有名なのはドイツの</a:t>
            </a:r>
            <a:r>
              <a:rPr lang="en-US" altLang="ja-JP" sz="1600" dirty="0" err="1">
                <a:latin typeface="メイリオ" panose="020B0604030504040204" pitchFamily="50" charset="-128"/>
                <a:ea typeface="メイリオ" panose="020B0604030504040204" pitchFamily="50" charset="-128"/>
              </a:rPr>
              <a:t>VoXeljet</a:t>
            </a:r>
            <a:r>
              <a:rPr lang="ja-JP" altLang="en-US" sz="1600" dirty="0">
                <a:latin typeface="メイリオ" panose="020B0604030504040204" pitchFamily="50" charset="-128"/>
                <a:ea typeface="メイリオ" panose="020B0604030504040204" pitchFamily="50" charset="-128"/>
              </a:rPr>
              <a:t>社がベンツや</a:t>
            </a:r>
            <a:r>
              <a:rPr lang="en-US" altLang="ja-JP" sz="1600" dirty="0">
                <a:latin typeface="メイリオ" panose="020B0604030504040204" pitchFamily="50" charset="-128"/>
                <a:ea typeface="メイリオ" panose="020B0604030504040204" pitchFamily="50" charset="-128"/>
              </a:rPr>
              <a:t>BMW</a:t>
            </a:r>
            <a:r>
              <a:rPr lang="ja-JP" altLang="en-US" sz="1600" dirty="0" err="1">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ポルシェ、フォルクスワーゲンに試作品や部品を供給している事例だが、日本でもプリウスのエンジン外周部品に</a:t>
            </a:r>
            <a:r>
              <a:rPr lang="en-US" altLang="ja-JP" sz="1600" dirty="0">
                <a:latin typeface="メイリオ" panose="020B0604030504040204" pitchFamily="50" charset="-128"/>
                <a:ea typeface="メイリオ" panose="020B0604030504040204" pitchFamily="50" charset="-128"/>
              </a:rPr>
              <a:t>3D</a:t>
            </a:r>
            <a:r>
              <a:rPr lang="ja-JP" altLang="en-US" sz="1600" dirty="0">
                <a:latin typeface="メイリオ" panose="020B0604030504040204" pitchFamily="50" charset="-128"/>
                <a:ea typeface="メイリオ" panose="020B0604030504040204" pitchFamily="50" charset="-128"/>
              </a:rPr>
              <a:t>プリンタで造型された積層部品が使われている。</a:t>
            </a: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★自動車の部品製造に使われている　</a:t>
            </a:r>
            <a:r>
              <a:rPr lang="en-US" altLang="ja-JP" sz="1600" b="1" dirty="0">
                <a:solidFill>
                  <a:schemeClr val="tx1"/>
                </a:solidFill>
                <a:latin typeface="Meiryo UI" panose="020B0604030504040204" pitchFamily="50" charset="-128"/>
                <a:ea typeface="Meiryo UI" panose="020B0604030504040204" pitchFamily="50" charset="-128"/>
              </a:rPr>
              <a:t>BMW</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565381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スライド番号プレースホルダー 3"/>
          <p:cNvSpPr>
            <a:spLocks noGrp="1"/>
          </p:cNvSpPr>
          <p:nvPr>
            <p:ph type="sldNum" sz="quarter" idx="12"/>
          </p:nvPr>
        </p:nvSpPr>
        <p:spPr bwMode="auto">
          <a:xfrm>
            <a:off x="11607371" y="6499678"/>
            <a:ext cx="556079" cy="3583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DE567A8-7D80-4245-83B5-0600AD558FB9}" type="slidenum">
              <a:rPr lang="ja-JP" altLang="en-US" sz="1200">
                <a:solidFill>
                  <a:srgbClr val="898989"/>
                </a:solidFill>
              </a:rPr>
              <a:pPr>
                <a:spcBef>
                  <a:spcPct val="0"/>
                </a:spcBef>
                <a:buFontTx/>
                <a:buNone/>
              </a:pPr>
              <a:t>37</a:t>
            </a:fld>
            <a:endParaRPr lang="ja-JP" altLang="en-US" sz="120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BMW i8 Roadster</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46" y="1207948"/>
            <a:ext cx="5673499" cy="3780466"/>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088" y="1207948"/>
            <a:ext cx="5673499" cy="3780466"/>
          </a:xfrm>
          <a:prstGeom prst="rect">
            <a:avLst/>
          </a:prstGeom>
        </p:spPr>
      </p:pic>
      <p:sp>
        <p:nvSpPr>
          <p:cNvPr id="4" name="正方形/長方形 3"/>
          <p:cNvSpPr/>
          <p:nvPr/>
        </p:nvSpPr>
        <p:spPr>
          <a:xfrm>
            <a:off x="696686" y="811294"/>
            <a:ext cx="11404698"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新型ハイブリッド・スーパーカー「</a:t>
            </a:r>
            <a:r>
              <a:rPr lang="en-US" altLang="ja-JP" sz="1600" dirty="0">
                <a:latin typeface="Meiryo UI" panose="020B0604030504040204" pitchFamily="50" charset="-128"/>
                <a:ea typeface="Meiryo UI" panose="020B0604030504040204" pitchFamily="50" charset="-128"/>
              </a:rPr>
              <a:t>BMW i8 Roadster</a:t>
            </a:r>
            <a:r>
              <a:rPr lang="ja-JP" altLang="en-US" sz="1600" dirty="0">
                <a:latin typeface="Meiryo UI" panose="020B0604030504040204" pitchFamily="50" charset="-128"/>
                <a:ea typeface="Meiryo UI" panose="020B0604030504040204" pitchFamily="50" charset="-128"/>
              </a:rPr>
              <a:t>」の軽量化のため、最適化計算された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プリント部品を採用。</a:t>
            </a:r>
          </a:p>
        </p:txBody>
      </p:sp>
      <p:sp>
        <p:nvSpPr>
          <p:cNvPr id="6" name="正方形/長方形 5"/>
          <p:cNvSpPr/>
          <p:nvPr/>
        </p:nvSpPr>
        <p:spPr>
          <a:xfrm>
            <a:off x="789337" y="5282381"/>
            <a:ext cx="1061332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炭素繊維強化プラスティックとアルミニウム素材による構造のロードスターモデルは、重量増を極限まで抑えるため、最適化計算によって重量軽減された金属</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プリンタで造形した部品を採用。金属</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プリンタ部品の採用で、重量増を最小限に留め、電動化による重量増を</a:t>
            </a:r>
            <a:r>
              <a:rPr lang="en-US" altLang="ja-JP" dirty="0">
                <a:latin typeface="Meiryo UI" panose="020B0604030504040204" pitchFamily="50" charset="-128"/>
                <a:ea typeface="Meiryo UI" panose="020B0604030504040204" pitchFamily="50" charset="-128"/>
              </a:rPr>
              <a:t>60kg+</a:t>
            </a:r>
            <a:r>
              <a:rPr lang="ja-JP" altLang="en-US" dirty="0">
                <a:latin typeface="Meiryo UI" panose="020B0604030504040204" pitchFamily="50" charset="-128"/>
                <a:ea typeface="Meiryo UI" panose="020B0604030504040204" pitchFamily="50" charset="-128"/>
              </a:rPr>
              <a:t>に留めている。</a:t>
            </a:r>
          </a:p>
        </p:txBody>
      </p:sp>
    </p:spTree>
    <p:extLst>
      <p:ext uri="{BB962C8B-B14F-4D97-AF65-F5344CB8AC3E}">
        <p14:creationId xmlns:p14="http://schemas.microsoft.com/office/powerpoint/2010/main" val="546554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スライド番号プレースホルダー 3"/>
          <p:cNvSpPr>
            <a:spLocks noGrp="1"/>
          </p:cNvSpPr>
          <p:nvPr>
            <p:ph type="sldNum" sz="quarter" idx="12"/>
          </p:nvPr>
        </p:nvSpPr>
        <p:spPr bwMode="auto">
          <a:xfrm>
            <a:off x="11607371" y="6499678"/>
            <a:ext cx="556079" cy="3583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DE567A8-7D80-4245-83B5-0600AD558FB9}" type="slidenum">
              <a:rPr lang="ja-JP" altLang="en-US" sz="1200">
                <a:solidFill>
                  <a:srgbClr val="898989"/>
                </a:solidFill>
              </a:rPr>
              <a:pPr>
                <a:spcBef>
                  <a:spcPct val="0"/>
                </a:spcBef>
                <a:buFontTx/>
                <a:buNone/>
              </a:pPr>
              <a:t>38</a:t>
            </a:fld>
            <a:endParaRPr lang="ja-JP" altLang="en-US" sz="120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 BMW i8 Roadster</a:t>
            </a:r>
            <a:r>
              <a:rPr lang="ja-JP" altLang="en-US" sz="1600" b="1" dirty="0">
                <a:solidFill>
                  <a:schemeClr val="tx1"/>
                </a:solidFill>
                <a:latin typeface="Meiryo UI" panose="020B0604030504040204" pitchFamily="50" charset="-128"/>
                <a:ea typeface="Meiryo UI" panose="020B0604030504040204" pitchFamily="50" charset="-128"/>
              </a:rPr>
              <a:t>の部品造形</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8" y="904529"/>
            <a:ext cx="11930743" cy="5462043"/>
          </a:xfrm>
          <a:prstGeom prst="rect">
            <a:avLst/>
          </a:prstGeom>
        </p:spPr>
      </p:pic>
    </p:spTree>
    <p:extLst>
      <p:ext uri="{BB962C8B-B14F-4D97-AF65-F5344CB8AC3E}">
        <p14:creationId xmlns:p14="http://schemas.microsoft.com/office/powerpoint/2010/main" val="2642923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4D</a:t>
            </a:r>
            <a:r>
              <a:rPr lang="ja-JP" altLang="en-US" sz="1400" dirty="0">
                <a:solidFill>
                  <a:schemeClr val="tx1"/>
                </a:solidFill>
                <a:latin typeface="Meiryo UI" panose="020B0604030504040204" pitchFamily="50" charset="-128"/>
                <a:ea typeface="Meiryo UI" panose="020B0604030504040204" pitchFamily="50" charset="-128"/>
              </a:rPr>
              <a:t>プリンタ　</a:t>
            </a:r>
            <a:r>
              <a:rPr lang="en-US" altLang="ja-JP" sz="1400" dirty="0">
                <a:solidFill>
                  <a:schemeClr val="tx1"/>
                </a:solidFill>
                <a:latin typeface="Meiryo UI" panose="020B0604030504040204" pitchFamily="50" charset="-128"/>
                <a:ea typeface="Meiryo UI" panose="020B0604030504040204" pitchFamily="50" charset="-128"/>
              </a:rPr>
              <a:t>BMW</a:t>
            </a:r>
            <a:r>
              <a:rPr lang="ja-JP" altLang="en-US" sz="1400" dirty="0">
                <a:solidFill>
                  <a:schemeClr val="tx1"/>
                </a:solidFill>
                <a:latin typeface="Meiryo UI" panose="020B0604030504040204" pitchFamily="50" charset="-128"/>
                <a:ea typeface="Meiryo UI" panose="020B0604030504040204" pitchFamily="50" charset="-128"/>
              </a:rPr>
              <a:t>のコンセプトカー　</a:t>
            </a:r>
            <a:r>
              <a:rPr lang="en-US" altLang="ja-JP" sz="1400" dirty="0">
                <a:solidFill>
                  <a:schemeClr val="tx1"/>
                </a:solidFill>
                <a:latin typeface="Meiryo UI" panose="020B0604030504040204" pitchFamily="50" charset="-128"/>
                <a:ea typeface="Meiryo UI" panose="020B0604030504040204" pitchFamily="50" charset="-128"/>
              </a:rPr>
              <a:t>Vision NEXT 100</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eiryo UI" panose="020B0604030504040204" pitchFamily="50" charset="-128"/>
                <a:ea typeface="Meiryo UI" panose="020B0604030504040204" pitchFamily="50" charset="-128"/>
              </a:rPr>
              <a:t>4</a:t>
            </a:r>
            <a:r>
              <a:rPr kumimoji="1" lang="en-US" altLang="ja-JP" dirty="0">
                <a:latin typeface="Meiryo UI" panose="020B0604030504040204" pitchFamily="50" charset="-128"/>
                <a:ea typeface="Meiryo UI" panose="020B0604030504040204" pitchFamily="50" charset="-128"/>
              </a:rPr>
              <a:t>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39</a:t>
            </a:fld>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87" y="799070"/>
            <a:ext cx="8883608" cy="5922405"/>
          </a:xfrm>
          <a:prstGeom prst="rect">
            <a:avLst/>
          </a:prstGeom>
        </p:spPr>
      </p:pic>
      <p:sp>
        <p:nvSpPr>
          <p:cNvPr id="9" name="正方形/長方形 8"/>
          <p:cNvSpPr/>
          <p:nvPr/>
        </p:nvSpPr>
        <p:spPr>
          <a:xfrm>
            <a:off x="1500187" y="6490643"/>
            <a:ext cx="475323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http://car.watch.impress.co.jp/docs/news/20160308_747339.html</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2739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457915" y="6492875"/>
            <a:ext cx="734085" cy="365125"/>
          </a:xfrm>
        </p:spPr>
        <p:txBody>
          <a:bodyPr/>
          <a:lstStyle/>
          <a:p>
            <a:fld id="{6F8D1931-CE7A-4631-A2FD-F09270C7E571}" type="slidenum">
              <a:rPr kumimoji="1" lang="ja-JP" altLang="en-US" smtClean="0"/>
              <a:t>4</a:t>
            </a:fld>
            <a:endParaRPr kumimoji="1" lang="ja-JP" altLang="en-US" dirty="0"/>
          </a:p>
        </p:txBody>
      </p:sp>
      <p:pic>
        <p:nvPicPr>
          <p:cNvPr id="3" name="図 2"/>
          <p:cNvPicPr>
            <a:picLocks noChangeAspect="1"/>
          </p:cNvPicPr>
          <p:nvPr/>
        </p:nvPicPr>
        <p:blipFill>
          <a:blip r:embed="rId2"/>
          <a:stretch>
            <a:fillRect/>
          </a:stretch>
        </p:blipFill>
        <p:spPr>
          <a:xfrm>
            <a:off x="525102" y="612238"/>
            <a:ext cx="11135642" cy="6177490"/>
          </a:xfrm>
          <a:prstGeom prst="rect">
            <a:avLst/>
          </a:prstGeom>
        </p:spPr>
      </p:pic>
      <p:sp>
        <p:nvSpPr>
          <p:cNvPr id="4" name="テキスト ボックス 3"/>
          <p:cNvSpPr txBox="1"/>
          <p:nvPr/>
        </p:nvSpPr>
        <p:spPr>
          <a:xfrm>
            <a:off x="-4677" y="6627168"/>
            <a:ext cx="207584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（出典）独ローランドベルガー資料</a:t>
            </a:r>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ドイツの</a:t>
            </a:r>
            <a:r>
              <a:rPr lang="en-US" altLang="ja-JP" sz="1600" b="1" dirty="0">
                <a:solidFill>
                  <a:schemeClr val="tx1"/>
                </a:solidFill>
                <a:latin typeface="Meiryo UI" panose="020B0604030504040204" pitchFamily="50" charset="-128"/>
                <a:ea typeface="Meiryo UI" panose="020B0604030504040204" pitchFamily="50" charset="-128"/>
              </a:rPr>
              <a:t>Industie4.0</a:t>
            </a:r>
            <a:r>
              <a:rPr lang="ja-JP" altLang="en-US" sz="1600" b="1" dirty="0">
                <a:solidFill>
                  <a:schemeClr val="tx1"/>
                </a:solidFill>
                <a:latin typeface="Meiryo UI" panose="020B0604030504040204" pitchFamily="50" charset="-128"/>
                <a:ea typeface="Meiryo UI" panose="020B0604030504040204" pitchFamily="50" charset="-128"/>
              </a:rPr>
              <a:t>概念図</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4081063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495" y="0"/>
            <a:ext cx="794327" cy="79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37" y="740774"/>
            <a:ext cx="3608836" cy="3231037"/>
          </a:xfrm>
          <a:prstGeom prst="rect">
            <a:avLst/>
          </a:prstGeom>
        </p:spPr>
      </p:pic>
      <p:sp>
        <p:nvSpPr>
          <p:cNvPr id="2" name="スライド番号プレースホルダー 1"/>
          <p:cNvSpPr>
            <a:spLocks noGrp="1"/>
          </p:cNvSpPr>
          <p:nvPr>
            <p:ph type="sldNum" sz="quarter" idx="12"/>
          </p:nvPr>
        </p:nvSpPr>
        <p:spPr>
          <a:xfrm>
            <a:off x="11628541" y="6492875"/>
            <a:ext cx="534909" cy="365125"/>
          </a:xfrm>
        </p:spPr>
        <p:txBody>
          <a:bodyPr/>
          <a:lstStyle/>
          <a:p>
            <a:fld id="{6F8D1931-CE7A-4631-A2FD-F09270C7E571}" type="slidenum">
              <a:rPr kumimoji="1" lang="ja-JP" altLang="en-US" smtClean="0"/>
              <a:t>40</a:t>
            </a:fld>
            <a:endParaRPr kumimoji="1" lang="ja-JP" altLang="en-US"/>
          </a:p>
        </p:txBody>
      </p:sp>
      <p:pic>
        <p:nvPicPr>
          <p:cNvPr id="11" name="図 3">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4774" y="1921987"/>
            <a:ext cx="7670774" cy="431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テキスト ボックス 4"/>
          <p:cNvSpPr txBox="1">
            <a:spLocks noChangeArrowheads="1"/>
          </p:cNvSpPr>
          <p:nvPr/>
        </p:nvSpPr>
        <p:spPr bwMode="auto">
          <a:xfrm>
            <a:off x="4311814" y="935856"/>
            <a:ext cx="76737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BMW</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VISION</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NEXT 100</a:t>
            </a:r>
            <a:r>
              <a:rPr lang="ja-JP" altLang="en-US" sz="1600" dirty="0">
                <a:latin typeface="Meiryo UI" panose="020B0604030504040204" pitchFamily="50" charset="-128"/>
                <a:ea typeface="Meiryo UI" panose="020B0604030504040204" pitchFamily="50" charset="-128"/>
              </a:rPr>
              <a:t>には、</a:t>
            </a:r>
            <a:r>
              <a:rPr lang="ja-JP" altLang="en-US" sz="1600" dirty="0">
                <a:solidFill>
                  <a:srgbClr val="FF0000"/>
                </a:solidFill>
                <a:latin typeface="Meiryo UI" panose="020B0604030504040204" pitchFamily="50" charset="-128"/>
                <a:ea typeface="Meiryo UI" panose="020B0604030504040204" pitchFamily="50" charset="-128"/>
              </a:rPr>
              <a:t>時間が経つと形状が変わる立体を造形</a:t>
            </a:r>
            <a:r>
              <a:rPr lang="ja-JP" altLang="en-US" sz="1600" dirty="0">
                <a:solidFill>
                  <a:srgbClr val="000000"/>
                </a:solidFill>
                <a:latin typeface="Meiryo UI" panose="020B0604030504040204" pitchFamily="50" charset="-128"/>
                <a:ea typeface="Meiryo UI" panose="020B0604030504040204" pitchFamily="50" charset="-128"/>
              </a:rPr>
              <a:t>できる</a:t>
            </a:r>
            <a:r>
              <a:rPr lang="en-US" altLang="ja-JP" sz="1600" dirty="0">
                <a:solidFill>
                  <a:srgbClr val="000000"/>
                </a:solidFill>
                <a:latin typeface="Meiryo UI" panose="020B0604030504040204" pitchFamily="50" charset="-128"/>
                <a:ea typeface="Meiryo UI" panose="020B0604030504040204" pitchFamily="50" charset="-128"/>
              </a:rPr>
              <a:t>4D</a:t>
            </a:r>
            <a:r>
              <a:rPr lang="ja-JP" altLang="en-US" sz="1600" dirty="0">
                <a:solidFill>
                  <a:srgbClr val="000000"/>
                </a:solidFill>
                <a:latin typeface="Meiryo UI" panose="020B0604030504040204" pitchFamily="50" charset="-128"/>
                <a:ea typeface="Meiryo UI" panose="020B0604030504040204" pitchFamily="50" charset="-128"/>
              </a:rPr>
              <a:t>プリンタが使われている。</a:t>
            </a:r>
            <a:endParaRPr lang="en-US" altLang="ja-JP" sz="1600" dirty="0">
              <a:solidFill>
                <a:srgbClr val="000000"/>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42" y="4115047"/>
            <a:ext cx="3625331" cy="2560390"/>
          </a:xfrm>
          <a:prstGeom prst="rect">
            <a:avLst/>
          </a:prstGeom>
        </p:spPr>
      </p:pic>
      <p:sp>
        <p:nvSpPr>
          <p:cNvPr id="38" name="正方形/長方形 37"/>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40" name="角丸四角形 39"/>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400" dirty="0">
                <a:solidFill>
                  <a:schemeClr val="tx1"/>
                </a:solidFill>
                <a:latin typeface="Meiryo UI" panose="020B0604030504040204" pitchFamily="50" charset="-128"/>
                <a:ea typeface="Meiryo UI" panose="020B0604030504040204" pitchFamily="50" charset="-128"/>
              </a:rPr>
              <a:t>BMW Vision Next 100</a:t>
            </a:r>
            <a:endParaRPr lang="ja-JP" altLang="en-US" sz="1400" dirty="0">
              <a:solidFill>
                <a:schemeClr val="tx1"/>
              </a:solidFill>
              <a:latin typeface="Meiryo UI" panose="020B0604030504040204" pitchFamily="50" charset="-128"/>
              <a:ea typeface="Meiryo UI" panose="020B0604030504040204" pitchFamily="50" charset="-128"/>
            </a:endParaRPr>
          </a:p>
        </p:txBody>
      </p:sp>
      <p:sp>
        <p:nvSpPr>
          <p:cNvPr id="41" name="角丸四角形 4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42" name="角丸四角形 4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興味本位</a:t>
            </a:r>
          </a:p>
        </p:txBody>
      </p:sp>
    </p:spTree>
    <p:extLst>
      <p:ext uri="{BB962C8B-B14F-4D97-AF65-F5344CB8AC3E}">
        <p14:creationId xmlns:p14="http://schemas.microsoft.com/office/powerpoint/2010/main" val="1952934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スライド番号プレースホルダー 3"/>
          <p:cNvSpPr>
            <a:spLocks noGrp="1"/>
          </p:cNvSpPr>
          <p:nvPr>
            <p:ph type="sldNum" sz="quarter" idx="12"/>
          </p:nvPr>
        </p:nvSpPr>
        <p:spPr bwMode="auto">
          <a:xfrm>
            <a:off x="11831864" y="6499678"/>
            <a:ext cx="360136" cy="3583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DE567A8-7D80-4245-83B5-0600AD558FB9}" type="slidenum">
              <a:rPr lang="ja-JP" altLang="en-US" sz="1200">
                <a:solidFill>
                  <a:srgbClr val="898989"/>
                </a:solidFill>
              </a:rPr>
              <a:pPr>
                <a:spcBef>
                  <a:spcPct val="0"/>
                </a:spcBef>
                <a:buFontTx/>
                <a:buNone/>
              </a:pPr>
              <a:t>41</a:t>
            </a:fld>
            <a:endParaRPr lang="ja-JP" altLang="en-US" sz="1200">
              <a:solidFill>
                <a:srgbClr val="898989"/>
              </a:solidFill>
            </a:endParaRPr>
          </a:p>
        </p:txBody>
      </p:sp>
      <p:sp>
        <p:nvSpPr>
          <p:cNvPr id="12" name="正方形/長方形 1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★ポルシェのクラシックカー部品</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1333500"/>
            <a:ext cx="9829800" cy="5524500"/>
          </a:xfrm>
          <a:prstGeom prst="rect">
            <a:avLst/>
          </a:prstGeom>
        </p:spPr>
      </p:pic>
      <p:sp>
        <p:nvSpPr>
          <p:cNvPr id="3" name="正方形/長方形 2"/>
          <p:cNvSpPr/>
          <p:nvPr/>
        </p:nvSpPr>
        <p:spPr>
          <a:xfrm>
            <a:off x="1181100" y="761724"/>
            <a:ext cx="9829800"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ポルシェクラシックの倉庫には、クラシックカーの部品、約</a:t>
            </a:r>
            <a:r>
              <a:rPr lang="en-US" altLang="ja-JP" sz="1600" dirty="0">
                <a:latin typeface="Meiryo UI" panose="020B0604030504040204" pitchFamily="50" charset="-128"/>
                <a:ea typeface="Meiryo UI" panose="020B0604030504040204" pitchFamily="50" charset="-128"/>
              </a:rPr>
              <a:t>52,000</a:t>
            </a:r>
            <a:r>
              <a:rPr lang="ja-JP" altLang="en-US" sz="1600" dirty="0">
                <a:latin typeface="Meiryo UI" panose="020B0604030504040204" pitchFamily="50" charset="-128"/>
                <a:ea typeface="Meiryo UI" panose="020B0604030504040204" pitchFamily="50" charset="-128"/>
              </a:rPr>
              <a:t>点を在庫しているが、既に入手困難な希少部品や、在庫数の限られた部品も少なくない。同社は、</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プリンタを積極的に活用して、在庫を減らす取組に着手。</a:t>
            </a:r>
          </a:p>
        </p:txBody>
      </p:sp>
    </p:spTree>
    <p:extLst>
      <p:ext uri="{BB962C8B-B14F-4D97-AF65-F5344CB8AC3E}">
        <p14:creationId xmlns:p14="http://schemas.microsoft.com/office/powerpoint/2010/main" val="3050017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42</a:t>
            </a:fld>
            <a:endParaRPr kumimoji="1" lang="ja-JP" altLang="en-US"/>
          </a:p>
        </p:txBody>
      </p:sp>
      <p:sp>
        <p:nvSpPr>
          <p:cNvPr id="3" name="正方形/長方形 2"/>
          <p:cNvSpPr/>
          <p:nvPr/>
        </p:nvSpPr>
        <p:spPr>
          <a:xfrm>
            <a:off x="1009031" y="661741"/>
            <a:ext cx="10867696" cy="1477328"/>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★フォードが</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プリンターで製造するパーツ類や試作品は車種によって異なるが、エンジンカバー、ローターサポート、トランスミッションケース、ダンバーハウジング、エンドカバー、ブレーキローターなどのパーツ類。</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★試作品製造にかかるコストは、従来一つのプロトタイプ製造に</a:t>
            </a:r>
            <a:r>
              <a:rPr lang="en-US" altLang="ja-JP" dirty="0">
                <a:latin typeface="Meiryo UI" panose="020B0604030504040204" pitchFamily="50" charset="-128"/>
                <a:ea typeface="Meiryo UI" panose="020B0604030504040204" pitchFamily="50" charset="-128"/>
              </a:rPr>
              <a:t>50</a:t>
            </a:r>
            <a:r>
              <a:rPr lang="ja-JP" altLang="en-US" dirty="0">
                <a:latin typeface="Meiryo UI" panose="020B0604030504040204" pitchFamily="50" charset="-128"/>
                <a:ea typeface="Meiryo UI" panose="020B0604030504040204" pitchFamily="50" charset="-128"/>
              </a:rPr>
              <a:t>万ドル（約</a:t>
            </a:r>
            <a:r>
              <a:rPr lang="en-US" altLang="ja-JP" dirty="0">
                <a:latin typeface="Meiryo UI" panose="020B0604030504040204" pitchFamily="50" charset="-128"/>
                <a:ea typeface="Meiryo UI" panose="020B0604030504040204" pitchFamily="50" charset="-128"/>
              </a:rPr>
              <a:t>5,000</a:t>
            </a:r>
            <a:r>
              <a:rPr lang="ja-JP" altLang="en-US" dirty="0">
                <a:latin typeface="Meiryo UI" panose="020B0604030504040204" pitchFamily="50" charset="-128"/>
                <a:ea typeface="Meiryo UI" panose="020B0604030504040204" pitchFamily="50" charset="-128"/>
              </a:rPr>
              <a:t>万円）のコストが発生していたが、</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プリンターで製造する場合には</a:t>
            </a:r>
            <a:r>
              <a:rPr lang="en-US" altLang="ja-JP" dirty="0">
                <a:latin typeface="Meiryo UI" panose="020B0604030504040204" pitchFamily="50" charset="-128"/>
                <a:ea typeface="Meiryo UI" panose="020B0604030504040204" pitchFamily="50" charset="-128"/>
              </a:rPr>
              <a:t>3000</a:t>
            </a:r>
            <a:r>
              <a:rPr lang="ja-JP" altLang="en-US" dirty="0">
                <a:latin typeface="Meiryo UI" panose="020B0604030504040204" pitchFamily="50" charset="-128"/>
                <a:ea typeface="Meiryo UI" panose="020B0604030504040204" pitchFamily="50" charset="-128"/>
              </a:rPr>
              <a:t>ドル（約</a:t>
            </a:r>
            <a:r>
              <a:rPr lang="en-US" altLang="ja-JP" dirty="0">
                <a:latin typeface="Meiryo UI" panose="020B0604030504040204" pitchFamily="50" charset="-128"/>
                <a:ea typeface="Meiryo UI" panose="020B0604030504040204" pitchFamily="50" charset="-128"/>
              </a:rPr>
              <a:t>30</a:t>
            </a:r>
            <a:r>
              <a:rPr lang="ja-JP" altLang="en-US" dirty="0">
                <a:latin typeface="Meiryo UI" panose="020B0604030504040204" pitchFamily="50" charset="-128"/>
                <a:ea typeface="Meiryo UI" panose="020B0604030504040204" pitchFamily="50" charset="-128"/>
              </a:rPr>
              <a:t>万円）に抑えることが可能。</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★リードタイムも</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ヶ月から</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日に短縮。</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36" y="2297589"/>
            <a:ext cx="7534493" cy="4238152"/>
          </a:xfrm>
          <a:prstGeom prst="rect">
            <a:avLst/>
          </a:prstGeom>
        </p:spPr>
      </p:pic>
      <p:sp>
        <p:nvSpPr>
          <p:cNvPr id="5" name="テキスト ボックス 4"/>
          <p:cNvSpPr txBox="1"/>
          <p:nvPr/>
        </p:nvSpPr>
        <p:spPr>
          <a:xfrm>
            <a:off x="2971003" y="6492875"/>
            <a:ext cx="194639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マスタングのエンジン部</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083" y="2299603"/>
            <a:ext cx="3108235" cy="206919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083" y="4466545"/>
            <a:ext cx="3108235" cy="2069196"/>
          </a:xfrm>
          <a:prstGeom prst="rect">
            <a:avLst/>
          </a:prstGeom>
        </p:spPr>
      </p:pic>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★フォードの</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プリンタで部品作製で効率化</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1" name="角丸四角形 2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009814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43</a:t>
            </a:fld>
            <a:endParaRPr kumimoji="1"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372" y="655545"/>
            <a:ext cx="5163844" cy="3522889"/>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72" y="3731986"/>
            <a:ext cx="5163844" cy="2972079"/>
          </a:xfrm>
          <a:prstGeom prst="rect">
            <a:avLst/>
          </a:prstGeom>
          <a:ln>
            <a:solidFill>
              <a:schemeClr val="bg1"/>
            </a:solidFill>
          </a:ln>
        </p:spPr>
      </p:pic>
      <p:sp>
        <p:nvSpPr>
          <p:cNvPr id="9" name="正方形/長方形 8"/>
          <p:cNvSpPr/>
          <p:nvPr/>
        </p:nvSpPr>
        <p:spPr>
          <a:xfrm>
            <a:off x="6183084" y="4875414"/>
            <a:ext cx="6008916" cy="1323439"/>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コンセプトカーの内装用</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プリントパーツは、ベルギーの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プリントサービス大手マテリアライズ社が担当。</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耐候性を向上させたレーザー焼結（</a:t>
            </a:r>
            <a:r>
              <a:rPr lang="en-US" altLang="ja-JP" sz="1600" dirty="0">
                <a:latin typeface="Meiryo UI" panose="020B0604030504040204" pitchFamily="50" charset="-128"/>
                <a:ea typeface="Meiryo UI" panose="020B0604030504040204" pitchFamily="50" charset="-128"/>
              </a:rPr>
              <a:t>SLS</a:t>
            </a:r>
            <a:r>
              <a:rPr lang="ja-JP" altLang="en-US" sz="1600" dirty="0">
                <a:latin typeface="Meiryo UI" panose="020B0604030504040204" pitchFamily="50" charset="-128"/>
                <a:ea typeface="Meiryo UI" panose="020B0604030504040204" pitchFamily="50" charset="-128"/>
              </a:rPr>
              <a:t>方式）ポリアミドをベースに、ベルベット調仕上げが施されている。</a:t>
            </a:r>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084" y="655545"/>
            <a:ext cx="5988541" cy="4098824"/>
          </a:xfrm>
          <a:prstGeom prst="rect">
            <a:avLst/>
          </a:prstGeom>
        </p:spPr>
      </p:pic>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★プジョーのコンセプトカーの内装を</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プリンタで作製</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1" name="角丸四角形 2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98404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スライド番号プレースホルダー 3"/>
          <p:cNvSpPr>
            <a:spLocks noGrp="1"/>
          </p:cNvSpPr>
          <p:nvPr>
            <p:ph type="sldNum" sz="quarter" idx="12"/>
          </p:nvPr>
        </p:nvSpPr>
        <p:spPr bwMode="auto">
          <a:xfrm>
            <a:off x="11780660" y="6492875"/>
            <a:ext cx="41134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FFCAA6FF-53EA-43B8-AA7E-A082A9F32345}" type="slidenum">
              <a:rPr lang="ja-JP" altLang="en-US" sz="1200">
                <a:solidFill>
                  <a:srgbClr val="898989"/>
                </a:solidFill>
              </a:rPr>
              <a:pPr>
                <a:spcBef>
                  <a:spcPct val="0"/>
                </a:spcBef>
                <a:buFontTx/>
                <a:buNone/>
              </a:pPr>
              <a:t>44</a:t>
            </a:fld>
            <a:endParaRPr lang="ja-JP" altLang="en-US" sz="1200">
              <a:solidFill>
                <a:srgbClr val="898989"/>
              </a:solidFill>
            </a:endParaRPr>
          </a:p>
        </p:txBody>
      </p:sp>
      <p:pic>
        <p:nvPicPr>
          <p:cNvPr id="284675" name="Picture 2" descr="Inner-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76" name="Picture 9"/>
          <p:cNvPicPr>
            <a:picLocks noChangeAspect="1" noChangeArrowheads="1"/>
          </p:cNvPicPr>
          <p:nvPr/>
        </p:nvPicPr>
        <p:blipFill>
          <a:blip r:embed="rId4">
            <a:extLst>
              <a:ext uri="{28A0092B-C50C-407E-A947-70E740481C1C}">
                <a14:useLocalDpi xmlns:a14="http://schemas.microsoft.com/office/drawing/2010/main" val="0"/>
              </a:ext>
            </a:extLst>
          </a:blip>
          <a:srcRect l="19345" t="42000" r="17738" b="30952"/>
          <a:stretch>
            <a:fillRect/>
          </a:stretch>
        </p:blipFill>
        <p:spPr bwMode="auto">
          <a:xfrm>
            <a:off x="1703388" y="1158875"/>
            <a:ext cx="489585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7" name="Rectangle 10"/>
          <p:cNvSpPr>
            <a:spLocks noChangeArrowheads="1"/>
          </p:cNvSpPr>
          <p:nvPr/>
        </p:nvSpPr>
        <p:spPr bwMode="auto">
          <a:xfrm>
            <a:off x="1703388" y="809625"/>
            <a:ext cx="574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en-GB" altLang="ja-JP" sz="1600" b="1">
                <a:latin typeface="Tahoma" panose="020B0604030504040204" pitchFamily="34" charset="0"/>
              </a:rPr>
              <a:t>EC - Superlight Car Project (SCP): 37% Weight Saving</a:t>
            </a:r>
          </a:p>
        </p:txBody>
      </p:sp>
      <p:grpSp>
        <p:nvGrpSpPr>
          <p:cNvPr id="284678" name="Group 13"/>
          <p:cNvGrpSpPr>
            <a:grpSpLocks/>
          </p:cNvGrpSpPr>
          <p:nvPr/>
        </p:nvGrpSpPr>
        <p:grpSpPr bwMode="auto">
          <a:xfrm>
            <a:off x="6743701" y="1208088"/>
            <a:ext cx="3960813" cy="3300412"/>
            <a:chOff x="180" y="693"/>
            <a:chExt cx="2791" cy="2954"/>
          </a:xfrm>
        </p:grpSpPr>
        <p:pic>
          <p:nvPicPr>
            <p:cNvPr id="284685"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l="55235" t="10794" r="11565" b="9106"/>
            <a:stretch>
              <a:fillRect/>
            </a:stretch>
          </p:blipFill>
          <p:spPr bwMode="auto">
            <a:xfrm>
              <a:off x="180" y="693"/>
              <a:ext cx="272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4686" name="Group 15"/>
            <p:cNvGrpSpPr>
              <a:grpSpLocks/>
            </p:cNvGrpSpPr>
            <p:nvPr/>
          </p:nvGrpSpPr>
          <p:grpSpPr bwMode="auto">
            <a:xfrm>
              <a:off x="241" y="3092"/>
              <a:ext cx="2730" cy="555"/>
              <a:chOff x="377" y="3364"/>
              <a:chExt cx="2730" cy="555"/>
            </a:xfrm>
          </p:grpSpPr>
          <p:pic>
            <p:nvPicPr>
              <p:cNvPr id="284687"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l="49586" t="45935" r="48947" b="49939"/>
              <a:stretch>
                <a:fillRect/>
              </a:stretch>
            </p:blipFill>
            <p:spPr bwMode="auto">
              <a:xfrm>
                <a:off x="385" y="3418"/>
                <a:ext cx="11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88"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60422" t="45935" r="38174" b="50119"/>
              <a:stretch>
                <a:fillRect/>
              </a:stretch>
            </p:blipFill>
            <p:spPr bwMode="auto">
              <a:xfrm>
                <a:off x="1315" y="3423"/>
                <a:ext cx="11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89"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l="67683" t="45935" r="30945" b="50209"/>
              <a:stretch>
                <a:fillRect/>
              </a:stretch>
            </p:blipFill>
            <p:spPr bwMode="auto">
              <a:xfrm>
                <a:off x="2200" y="3418"/>
                <a:ext cx="11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90"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l="78792" t="45935" r="19806" b="50119"/>
              <a:stretch>
                <a:fillRect/>
              </a:stretch>
            </p:blipFill>
            <p:spPr bwMode="auto">
              <a:xfrm>
                <a:off x="377" y="3680"/>
                <a:ext cx="11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91"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l="87027" t="46025" r="11603" b="50209"/>
              <a:stretch>
                <a:fillRect/>
              </a:stretch>
            </p:blipFill>
            <p:spPr bwMode="auto">
              <a:xfrm>
                <a:off x="1312" y="3677"/>
                <a:ext cx="11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92" name="Text Box 21"/>
              <p:cNvSpPr txBox="1">
                <a:spLocks noChangeArrowheads="1"/>
              </p:cNvSpPr>
              <p:nvPr/>
            </p:nvSpPr>
            <p:spPr bwMode="auto">
              <a:xfrm>
                <a:off x="494" y="3382"/>
                <a:ext cx="7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a:latin typeface="Tahoma" panose="020B0604030504040204" pitchFamily="34" charset="0"/>
                  </a:rPr>
                  <a:t>Aluminium</a:t>
                </a:r>
                <a:endParaRPr lang="en-GB" altLang="ja-JP" sz="2400">
                  <a:latin typeface="Tahoma" panose="020B0604030504040204" pitchFamily="34" charset="0"/>
                </a:endParaRPr>
              </a:p>
            </p:txBody>
          </p:sp>
          <p:sp>
            <p:nvSpPr>
              <p:cNvPr id="284693" name="Text Box 22"/>
              <p:cNvSpPr txBox="1">
                <a:spLocks noChangeArrowheads="1"/>
              </p:cNvSpPr>
              <p:nvPr/>
            </p:nvSpPr>
            <p:spPr bwMode="auto">
              <a:xfrm>
                <a:off x="1428" y="3382"/>
                <a:ext cx="77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a:latin typeface="Tahoma" panose="020B0604030504040204" pitchFamily="34" charset="0"/>
                  </a:rPr>
                  <a:t>Steel</a:t>
                </a:r>
                <a:endParaRPr lang="en-GB" altLang="ja-JP" sz="2400">
                  <a:latin typeface="Tahoma" panose="020B0604030504040204" pitchFamily="34" charset="0"/>
                </a:endParaRPr>
              </a:p>
            </p:txBody>
          </p:sp>
          <p:sp>
            <p:nvSpPr>
              <p:cNvPr id="284694" name="Text Box 23"/>
              <p:cNvSpPr txBox="1">
                <a:spLocks noChangeArrowheads="1"/>
              </p:cNvSpPr>
              <p:nvPr/>
            </p:nvSpPr>
            <p:spPr bwMode="auto">
              <a:xfrm>
                <a:off x="2335" y="3364"/>
                <a:ext cx="7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a:latin typeface="Tahoma" panose="020B0604030504040204" pitchFamily="34" charset="0"/>
                  </a:rPr>
                  <a:t>Magnesium</a:t>
                </a:r>
                <a:endParaRPr lang="en-GB" altLang="ja-JP" sz="2400">
                  <a:latin typeface="Tahoma" panose="020B0604030504040204" pitchFamily="34" charset="0"/>
                </a:endParaRPr>
              </a:p>
            </p:txBody>
          </p:sp>
          <p:sp>
            <p:nvSpPr>
              <p:cNvPr id="284695" name="Text Box 24"/>
              <p:cNvSpPr txBox="1">
                <a:spLocks noChangeArrowheads="1"/>
              </p:cNvSpPr>
              <p:nvPr/>
            </p:nvSpPr>
            <p:spPr bwMode="auto">
              <a:xfrm>
                <a:off x="519" y="3646"/>
                <a:ext cx="77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a:latin typeface="Tahoma" panose="020B0604030504040204" pitchFamily="34" charset="0"/>
                  </a:rPr>
                  <a:t>Plastic</a:t>
                </a:r>
                <a:endParaRPr lang="en-GB" altLang="ja-JP" sz="2400">
                  <a:latin typeface="Tahoma" panose="020B0604030504040204" pitchFamily="34" charset="0"/>
                </a:endParaRPr>
              </a:p>
            </p:txBody>
          </p:sp>
          <p:sp>
            <p:nvSpPr>
              <p:cNvPr id="284696" name="Text Box 25"/>
              <p:cNvSpPr txBox="1">
                <a:spLocks noChangeArrowheads="1"/>
              </p:cNvSpPr>
              <p:nvPr/>
            </p:nvSpPr>
            <p:spPr bwMode="auto">
              <a:xfrm>
                <a:off x="1428" y="3636"/>
                <a:ext cx="77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a:latin typeface="Tahoma" panose="020B0604030504040204" pitchFamily="34" charset="0"/>
                  </a:rPr>
                  <a:t>Carry-over</a:t>
                </a:r>
                <a:endParaRPr lang="en-GB" altLang="ja-JP" sz="2400">
                  <a:latin typeface="Tahoma" panose="020B0604030504040204" pitchFamily="34" charset="0"/>
                </a:endParaRPr>
              </a:p>
            </p:txBody>
          </p:sp>
        </p:grpSp>
      </p:grpSp>
      <p:sp>
        <p:nvSpPr>
          <p:cNvPr id="284679" name="Rectangle 27"/>
          <p:cNvSpPr>
            <a:spLocks noChangeArrowheads="1"/>
          </p:cNvSpPr>
          <p:nvPr/>
        </p:nvSpPr>
        <p:spPr bwMode="auto">
          <a:xfrm>
            <a:off x="1735139" y="3789363"/>
            <a:ext cx="5729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en-GB" altLang="ja-JP" sz="1600" b="1">
                <a:latin typeface="Tahoma" panose="020B0604030504040204" pitchFamily="34" charset="0"/>
              </a:rPr>
              <a:t>                 </a:t>
            </a:r>
            <a:r>
              <a:rPr lang="en-GB" altLang="ja-JP" sz="1800" b="1">
                <a:latin typeface="Tahoma" panose="020B0604030504040204" pitchFamily="34" charset="0"/>
              </a:rPr>
              <a:t>Further requirements:</a:t>
            </a:r>
            <a:endParaRPr lang="en-GB" altLang="ja-JP" sz="1800">
              <a:latin typeface="Tahoma" panose="020B0604030504040204" pitchFamily="34" charset="0"/>
            </a:endParaRPr>
          </a:p>
        </p:txBody>
      </p:sp>
      <p:sp>
        <p:nvSpPr>
          <p:cNvPr id="284680" name="Rectangle 32"/>
          <p:cNvSpPr>
            <a:spLocks noChangeArrowheads="1"/>
          </p:cNvSpPr>
          <p:nvPr/>
        </p:nvSpPr>
        <p:spPr bwMode="auto">
          <a:xfrm>
            <a:off x="1703388" y="4149725"/>
            <a:ext cx="525621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SzPct val="120000"/>
              <a:buFont typeface="Wingdings" panose="05000000000000000000" pitchFamily="2" charset="2"/>
              <a:buChar char="§"/>
            </a:pPr>
            <a:r>
              <a:rPr lang="en-GB" altLang="ja-JP" sz="1500">
                <a:latin typeface="Tahoma" panose="020B0604030504040204" pitchFamily="34" charset="0"/>
              </a:rPr>
              <a:t> </a:t>
            </a:r>
            <a:r>
              <a:rPr lang="en-GB" altLang="ja-JP" sz="1400" b="1" i="1">
                <a:latin typeface="Tahoma" panose="020B0604030504040204" pitchFamily="34" charset="0"/>
              </a:rPr>
              <a:t>Increased performance light alloys integrated in multi-material designs</a:t>
            </a:r>
          </a:p>
          <a:p>
            <a:pPr eaLnBrk="1" hangingPunct="1">
              <a:spcBef>
                <a:spcPct val="50000"/>
              </a:spcBef>
              <a:buSzPct val="120000"/>
              <a:buFont typeface="Wingdings" panose="05000000000000000000" pitchFamily="2" charset="2"/>
              <a:buChar char="§"/>
            </a:pPr>
            <a:r>
              <a:rPr lang="en-GB" altLang="ja-JP" sz="1400" b="1" i="1">
                <a:latin typeface="Tahoma" panose="020B0604030504040204" pitchFamily="34" charset="0"/>
              </a:rPr>
              <a:t> Reduced energy, environmentally-compliant manufacturing processes</a:t>
            </a:r>
          </a:p>
          <a:p>
            <a:pPr eaLnBrk="1" hangingPunct="1">
              <a:spcBef>
                <a:spcPct val="50000"/>
              </a:spcBef>
              <a:buSzPct val="120000"/>
              <a:buFont typeface="Wingdings" panose="05000000000000000000" pitchFamily="2" charset="2"/>
              <a:buChar char="§"/>
            </a:pPr>
            <a:r>
              <a:rPr lang="en-GB" altLang="ja-JP" sz="1400" b="1" i="1">
                <a:latin typeface="Tahoma" panose="020B0604030504040204" pitchFamily="34" charset="0"/>
              </a:rPr>
              <a:t> Increased use of recycled materials, greater service life, enhanced functionality</a:t>
            </a:r>
          </a:p>
          <a:p>
            <a:pPr eaLnBrk="1" hangingPunct="1">
              <a:spcBef>
                <a:spcPct val="50000"/>
              </a:spcBef>
              <a:buSzPct val="120000"/>
              <a:buFont typeface="Wingdings" panose="05000000000000000000" pitchFamily="2" charset="2"/>
              <a:buChar char="§"/>
            </a:pPr>
            <a:r>
              <a:rPr lang="en-GB" altLang="ja-JP" sz="1400" b="1" i="1">
                <a:latin typeface="Tahoma" panose="020B0604030504040204" pitchFamily="34" charset="0"/>
              </a:rPr>
              <a:t> Accelerated time to market, enhanced modelling and simulation tools</a:t>
            </a:r>
          </a:p>
        </p:txBody>
      </p:sp>
      <p:sp>
        <p:nvSpPr>
          <p:cNvPr id="284682" name="Rectangle 36"/>
          <p:cNvSpPr>
            <a:spLocks noChangeArrowheads="1"/>
          </p:cNvSpPr>
          <p:nvPr/>
        </p:nvSpPr>
        <p:spPr bwMode="auto">
          <a:xfrm>
            <a:off x="6669088" y="4437064"/>
            <a:ext cx="38909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en-GB" altLang="ja-JP" sz="900" b="1">
                <a:latin typeface="Arial" panose="020B0604020202020204" pitchFamily="34" charset="0"/>
              </a:rPr>
              <a:t>Lesemann, Brockerhoff &amp; Urban, AZTautotechnology, </a:t>
            </a:r>
            <a:r>
              <a:rPr lang="en-GB" altLang="ja-JP" sz="900" b="1" u="sng">
                <a:latin typeface="Arial" panose="020B0604020202020204" pitchFamily="34" charset="0"/>
              </a:rPr>
              <a:t>8</a:t>
            </a:r>
            <a:r>
              <a:rPr lang="en-GB" altLang="ja-JP" sz="900" b="1">
                <a:latin typeface="Arial" panose="020B0604020202020204" pitchFamily="34" charset="0"/>
              </a:rPr>
              <a:t>,16-20 (2008</a:t>
            </a:r>
            <a:r>
              <a:rPr lang="en-GB" altLang="ja-JP" sz="1000" b="1">
                <a:latin typeface="Arial" panose="020B0604020202020204" pitchFamily="34" charset="0"/>
              </a:rPr>
              <a:t>)</a:t>
            </a:r>
          </a:p>
        </p:txBody>
      </p:sp>
      <p:sp>
        <p:nvSpPr>
          <p:cNvPr id="284683" name="Rectangle 37"/>
          <p:cNvSpPr>
            <a:spLocks noChangeArrowheads="1"/>
          </p:cNvSpPr>
          <p:nvPr/>
        </p:nvSpPr>
        <p:spPr bwMode="auto">
          <a:xfrm>
            <a:off x="2451100" y="2765425"/>
            <a:ext cx="35321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900" b="1">
                <a:latin typeface="Arial" panose="020B0604020202020204" pitchFamily="34" charset="0"/>
              </a:rPr>
              <a:t>Berger, Lesemann &amp; Sahr, 7</a:t>
            </a:r>
            <a:r>
              <a:rPr lang="en-GB" altLang="ja-JP" sz="900" b="1" baseline="30000">
                <a:latin typeface="Arial" panose="020B0604020202020204" pitchFamily="34" charset="0"/>
              </a:rPr>
              <a:t>th</a:t>
            </a:r>
            <a:r>
              <a:rPr lang="en-GB" altLang="ja-JP" sz="900" b="1">
                <a:latin typeface="Arial" panose="020B0604020202020204" pitchFamily="34" charset="0"/>
              </a:rPr>
              <a:t> European LS-DYNA Conf (2009)</a:t>
            </a:r>
          </a:p>
        </p:txBody>
      </p:sp>
      <p:sp>
        <p:nvSpPr>
          <p:cNvPr id="284684" name="Rectangle 38"/>
          <p:cNvSpPr>
            <a:spLocks noChangeArrowheads="1"/>
          </p:cNvSpPr>
          <p:nvPr/>
        </p:nvSpPr>
        <p:spPr bwMode="auto">
          <a:xfrm>
            <a:off x="1884363" y="2997200"/>
            <a:ext cx="4572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GB" altLang="ja-JP" sz="1400" b="1">
                <a:latin typeface="Tahoma" panose="020B0604030504040204" pitchFamily="34" charset="0"/>
              </a:rPr>
              <a:t>Joining and corrosion protection are challenges for multimaterial car body design </a:t>
            </a:r>
            <a:r>
              <a:rPr lang="en-GB" altLang="ja-JP" sz="900" b="1">
                <a:latin typeface="Tahoma" panose="020B0604030504040204" pitchFamily="34" charset="0"/>
              </a:rPr>
              <a:t>(Dilthey &amp; Stein, Sci. &amp; Tech. of Welding and Joining, </a:t>
            </a:r>
            <a:r>
              <a:rPr lang="en-GB" altLang="ja-JP" sz="900" b="1" u="sng">
                <a:latin typeface="Tahoma" panose="020B0604030504040204" pitchFamily="34" charset="0"/>
              </a:rPr>
              <a:t>11</a:t>
            </a:r>
            <a:r>
              <a:rPr lang="en-GB" altLang="ja-JP" sz="900" b="1">
                <a:latin typeface="Tahoma" panose="020B0604030504040204" pitchFamily="34" charset="0"/>
              </a:rPr>
              <a:t>, 135-142 (2006))</a:t>
            </a:r>
          </a:p>
          <a:p>
            <a:pPr>
              <a:spcBef>
                <a:spcPct val="0"/>
              </a:spcBef>
              <a:buFontTx/>
              <a:buNone/>
            </a:pPr>
            <a:endParaRPr lang="en-GB" altLang="ja-JP" sz="900" b="1">
              <a:latin typeface="Tahoma" panose="020B0604030504040204" pitchFamily="34" charset="0"/>
            </a:endParaRPr>
          </a:p>
          <a:p>
            <a:pPr eaLnBrk="1" hangingPunct="1">
              <a:spcBef>
                <a:spcPct val="50000"/>
              </a:spcBef>
              <a:buSzPct val="120000"/>
              <a:buFontTx/>
              <a:buNone/>
            </a:pPr>
            <a:endParaRPr lang="en-GB" altLang="ja-JP" sz="1600" b="1">
              <a:latin typeface="Tahoma" panose="020B0604030504040204" pitchFamily="34" charset="0"/>
            </a:endParaRPr>
          </a:p>
        </p:txBody>
      </p:sp>
      <p:sp>
        <p:nvSpPr>
          <p:cNvPr id="25" name="正方形/長方形 24"/>
          <p:cNvSpPr/>
          <p:nvPr/>
        </p:nvSpPr>
        <p:spPr bwMode="auto">
          <a:xfrm>
            <a:off x="4198938" y="44450"/>
            <a:ext cx="5215580"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26"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7598" y="20852"/>
            <a:ext cx="788773" cy="78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角丸四角形 26"/>
          <p:cNvSpPr/>
          <p:nvPr/>
        </p:nvSpPr>
        <p:spPr>
          <a:xfrm>
            <a:off x="4291262" y="109283"/>
            <a:ext cx="4976916"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スーパーライトカープロジェクト</a:t>
            </a:r>
          </a:p>
        </p:txBody>
      </p:sp>
      <p:sp>
        <p:nvSpPr>
          <p:cNvPr id="29" name="角丸四角形 2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068403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正方形/長方形 2"/>
          <p:cNvSpPr>
            <a:spLocks noChangeArrowheads="1"/>
          </p:cNvSpPr>
          <p:nvPr/>
        </p:nvSpPr>
        <p:spPr bwMode="auto">
          <a:xfrm>
            <a:off x="1053371" y="860079"/>
            <a:ext cx="108881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米オークリッジ国立研究所（</a:t>
            </a:r>
            <a:r>
              <a:rPr lang="en-US" altLang="ja-JP" sz="1600" dirty="0">
                <a:latin typeface="Meiryo UI" panose="020B0604030504040204" pitchFamily="50" charset="-128"/>
                <a:ea typeface="Meiryo UI" panose="020B0604030504040204" pitchFamily="50" charset="-128"/>
              </a:rPr>
              <a:t>Oak</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Ridge National Laboratory : ORNL</a:t>
            </a:r>
            <a:r>
              <a:rPr lang="ja-JP" altLang="en-US" sz="1600" dirty="0">
                <a:latin typeface="Meiryo UI" panose="020B0604030504040204" pitchFamily="50" charset="-128"/>
                <a:ea typeface="Meiryo UI" panose="020B0604030504040204" pitchFamily="50" charset="-128"/>
              </a:rPr>
              <a:t>）と、ローカル・モータース（</a:t>
            </a:r>
            <a:r>
              <a:rPr lang="en-US" altLang="ja-JP" sz="1600" dirty="0">
                <a:latin typeface="Meiryo UI" panose="020B0604030504040204" pitchFamily="50" charset="-128"/>
                <a:ea typeface="Meiryo UI" panose="020B0604030504040204" pitchFamily="50" charset="-128"/>
              </a:rPr>
              <a:t>Local Motors</a:t>
            </a:r>
            <a:r>
              <a:rPr lang="ja-JP" altLang="en-US" sz="1600" dirty="0">
                <a:latin typeface="Meiryo UI" panose="020B0604030504040204" pitchFamily="50" charset="-128"/>
                <a:ea typeface="Meiryo UI" panose="020B0604030504040204" pitchFamily="50" charset="-128"/>
              </a:rPr>
              <a:t>）と </a:t>
            </a:r>
            <a:r>
              <a:rPr lang="en-US" altLang="ja-JP" sz="1600" dirty="0">
                <a:latin typeface="Meiryo UI" panose="020B0604030504040204" pitchFamily="50" charset="-128"/>
                <a:ea typeface="Meiryo UI" panose="020B0604030504040204" pitchFamily="50" charset="-128"/>
              </a:rPr>
              <a:t>Cincinnati Incorporated </a:t>
            </a:r>
            <a:r>
              <a:rPr lang="ja-JP" altLang="en-US" sz="1600" dirty="0">
                <a:latin typeface="Meiryo UI" panose="020B0604030504040204" pitchFamily="50" charset="-128"/>
                <a:ea typeface="Meiryo UI" panose="020B0604030504040204" pitchFamily="50" charset="-128"/>
              </a:rPr>
              <a:t>の３社が共同で</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プリンタを使ってコンセプトカーを開発。ボディは、</a:t>
            </a:r>
            <a:r>
              <a:rPr lang="en-US" altLang="ja-JP" sz="1600" dirty="0">
                <a:latin typeface="Meiryo UI" panose="020B0604030504040204" pitchFamily="50" charset="-128"/>
                <a:ea typeface="Meiryo UI" panose="020B0604030504040204" pitchFamily="50" charset="-128"/>
              </a:rPr>
              <a:t>BAAM</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Big Area Additive Manufacturing</a:t>
            </a:r>
            <a:r>
              <a:rPr lang="ja-JP" altLang="en-US" sz="1600" dirty="0">
                <a:latin typeface="Meiryo UI" panose="020B0604030504040204" pitchFamily="50" charset="-128"/>
                <a:ea typeface="Meiryo UI" panose="020B0604030504040204" pitchFamily="50" charset="-128"/>
              </a:rPr>
              <a:t>）と言う</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プリンタで積層。</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因みに</a:t>
            </a:r>
            <a:r>
              <a:rPr lang="en-US" altLang="ja-JP" sz="1600" dirty="0">
                <a:latin typeface="Meiryo UI" panose="020B0604030504040204" pitchFamily="50" charset="-128"/>
                <a:ea typeface="Meiryo UI" panose="020B0604030504040204" pitchFamily="50" charset="-128"/>
              </a:rPr>
              <a:t>BAAM</a:t>
            </a:r>
            <a:r>
              <a:rPr lang="ja-JP" altLang="en-US" sz="1600" dirty="0">
                <a:latin typeface="Meiryo UI" panose="020B0604030504040204" pitchFamily="50" charset="-128"/>
                <a:ea typeface="Meiryo UI" panose="020B0604030504040204" pitchFamily="50" charset="-128"/>
              </a:rPr>
              <a:t>は、従来の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プリンターの</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倍以上の大きさオブジェを</a:t>
            </a:r>
            <a:r>
              <a:rPr lang="en-US" altLang="ja-JP" sz="1600" dirty="0">
                <a:latin typeface="Meiryo UI" panose="020B0604030504040204" pitchFamily="50" charset="-128"/>
                <a:ea typeface="Meiryo UI" panose="020B0604030504040204" pitchFamily="50" charset="-128"/>
              </a:rPr>
              <a:t>200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500</a:t>
            </a:r>
            <a:r>
              <a:rPr lang="ja-JP" altLang="en-US" sz="1600" dirty="0">
                <a:latin typeface="Meiryo UI" panose="020B0604030504040204" pitchFamily="50" charset="-128"/>
                <a:ea typeface="Meiryo UI" panose="020B0604030504040204" pitchFamily="50" charset="-128"/>
              </a:rPr>
              <a:t>倍の速さで造形可能。</a:t>
            </a:r>
          </a:p>
        </p:txBody>
      </p:sp>
      <p:sp>
        <p:nvSpPr>
          <p:cNvPr id="136196" name="スライド番号プレースホルダー 2"/>
          <p:cNvSpPr>
            <a:spLocks noGrp="1"/>
          </p:cNvSpPr>
          <p:nvPr>
            <p:ph type="sldNum" sz="quarter" idx="12"/>
          </p:nvPr>
        </p:nvSpPr>
        <p:spPr bwMode="auto">
          <a:xfrm>
            <a:off x="9551988" y="6356351"/>
            <a:ext cx="6588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FBF6279D-FC03-4CBD-94C4-35533D68B71F}" type="slidenum">
              <a:rPr lang="ja-JP" altLang="en-US" sz="1200">
                <a:solidFill>
                  <a:srgbClr val="898989"/>
                </a:solidFill>
              </a:rPr>
              <a:pPr>
                <a:spcBef>
                  <a:spcPct val="0"/>
                </a:spcBef>
                <a:buFontTx/>
                <a:buNone/>
              </a:pPr>
              <a:t>45</a:t>
            </a:fld>
            <a:endParaRPr lang="ja-JP" altLang="en-US" sz="1200">
              <a:solidFill>
                <a:srgbClr val="898989"/>
              </a:solidFill>
            </a:endParaRPr>
          </a:p>
        </p:txBody>
      </p:sp>
      <p:pic>
        <p:nvPicPr>
          <p:cNvPr id="136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4" y="2003426"/>
            <a:ext cx="3698875" cy="293846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11" y="2005069"/>
            <a:ext cx="5627427" cy="293682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6199" name="正方形/長方形 3"/>
          <p:cNvSpPr>
            <a:spLocks noChangeArrowheads="1"/>
          </p:cNvSpPr>
          <p:nvPr/>
        </p:nvSpPr>
        <p:spPr bwMode="auto">
          <a:xfrm>
            <a:off x="1739900" y="5170489"/>
            <a:ext cx="882015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Phase1</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Strati</a:t>
            </a:r>
            <a:r>
              <a:rPr lang="ja-JP" altLang="en-US" sz="1600">
                <a:latin typeface="Meiryo UI" panose="020B0604030504040204" pitchFamily="50" charset="-128"/>
                <a:ea typeface="Meiryo UI" panose="020B0604030504040204" pitchFamily="50" charset="-128"/>
              </a:rPr>
              <a:t>のボディを</a:t>
            </a:r>
            <a:r>
              <a:rPr lang="en-US" altLang="ja-JP" sz="1600">
                <a:latin typeface="Meiryo UI" panose="020B0604030504040204" pitchFamily="50" charset="-128"/>
                <a:ea typeface="Meiryo UI" panose="020B0604030504040204" pitchFamily="50" charset="-128"/>
              </a:rPr>
              <a:t>Cincinnati Incorporated</a:t>
            </a:r>
            <a:r>
              <a:rPr lang="ja-JP" altLang="en-US" sz="1600">
                <a:latin typeface="Meiryo UI" panose="020B0604030504040204" pitchFamily="50" charset="-128"/>
                <a:ea typeface="Meiryo UI" panose="020B0604030504040204" pitchFamily="50" charset="-128"/>
              </a:rPr>
              <a:t>社の</a:t>
            </a:r>
            <a:r>
              <a:rPr lang="en-US" altLang="ja-JP" sz="1600">
                <a:latin typeface="Meiryo UI" panose="020B0604030504040204" pitchFamily="50" charset="-128"/>
                <a:ea typeface="Meiryo UI" panose="020B0604030504040204" pitchFamily="50" charset="-128"/>
              </a:rPr>
              <a:t>BAAM</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Big Area Additive Manufacturing Machine</a:t>
            </a:r>
            <a:r>
              <a:rPr lang="ja-JP" altLang="en-US" sz="1600">
                <a:latin typeface="Meiryo UI" panose="020B0604030504040204" pitchFamily="50" charset="-128"/>
                <a:ea typeface="Meiryo UI" panose="020B0604030504040204" pitchFamily="50" charset="-128"/>
              </a:rPr>
              <a:t>）で</a:t>
            </a:r>
            <a:r>
              <a:rPr lang="en-US" altLang="ja-JP" sz="1600">
                <a:latin typeface="Meiryo UI" panose="020B0604030504040204" pitchFamily="50" charset="-128"/>
                <a:ea typeface="Meiryo UI" panose="020B0604030504040204" pitchFamily="50" charset="-128"/>
              </a:rPr>
              <a:t>3D</a:t>
            </a:r>
            <a:r>
              <a:rPr lang="ja-JP" altLang="en-US" sz="1600">
                <a:latin typeface="Meiryo UI" panose="020B0604030504040204" pitchFamily="50" charset="-128"/>
                <a:ea typeface="Meiryo UI" panose="020B0604030504040204" pitchFamily="50" charset="-128"/>
              </a:rPr>
              <a:t>プリント。</a:t>
            </a:r>
            <a:r>
              <a:rPr lang="en-US" altLang="ja-JP" sz="1600">
                <a:latin typeface="Meiryo UI" panose="020B0604030504040204" pitchFamily="50" charset="-128"/>
                <a:ea typeface="Meiryo UI" panose="020B0604030504040204" pitchFamily="50" charset="-128"/>
              </a:rPr>
              <a:t>44</a:t>
            </a:r>
            <a:r>
              <a:rPr lang="ja-JP" altLang="en-US" sz="1600">
                <a:latin typeface="Meiryo UI" panose="020B0604030504040204" pitchFamily="50" charset="-128"/>
                <a:ea typeface="Meiryo UI" panose="020B0604030504040204" pitchFamily="50" charset="-128"/>
              </a:rPr>
              <a:t>時間で完成。</a:t>
            </a:r>
          </a:p>
          <a:p>
            <a:pPr>
              <a:spcBef>
                <a:spcPct val="0"/>
              </a:spcBef>
              <a:buFontTx/>
              <a:buNone/>
            </a:pP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Phase2</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3D</a:t>
            </a:r>
            <a:r>
              <a:rPr lang="ja-JP" altLang="en-US" sz="1600">
                <a:latin typeface="Meiryo UI" panose="020B0604030504040204" pitchFamily="50" charset="-128"/>
                <a:ea typeface="Meiryo UI" panose="020B0604030504040204" pitchFamily="50" charset="-128"/>
              </a:rPr>
              <a:t>プリントされたボディを</a:t>
            </a:r>
            <a:r>
              <a:rPr lang="en-US" altLang="ja-JP" sz="1600">
                <a:latin typeface="Meiryo UI" panose="020B0604030504040204" pitchFamily="50" charset="-128"/>
                <a:ea typeface="Meiryo UI" panose="020B0604030504040204" pitchFamily="50" charset="-128"/>
              </a:rPr>
              <a:t>Thermwood</a:t>
            </a:r>
            <a:r>
              <a:rPr lang="ja-JP" altLang="en-US" sz="1600">
                <a:latin typeface="Meiryo UI" panose="020B0604030504040204" pitchFamily="50" charset="-128"/>
                <a:ea typeface="Meiryo UI" panose="020B0604030504040204" pitchFamily="50" charset="-128"/>
              </a:rPr>
              <a:t>の</a:t>
            </a:r>
            <a:r>
              <a:rPr lang="en-US" altLang="ja-JP" sz="1600">
                <a:latin typeface="Meiryo UI" panose="020B0604030504040204" pitchFamily="50" charset="-128"/>
                <a:ea typeface="Meiryo UI" panose="020B0604030504040204" pitchFamily="50" charset="-128"/>
              </a:rPr>
              <a:t>CNC</a:t>
            </a:r>
            <a:r>
              <a:rPr lang="ja-JP" altLang="en-US" sz="1600">
                <a:latin typeface="Meiryo UI" panose="020B0604030504040204" pitchFamily="50" charset="-128"/>
                <a:ea typeface="Meiryo UI" panose="020B0604030504040204" pitchFamily="50" charset="-128"/>
              </a:rPr>
              <a:t>ルーター（穴を開けたり溝を作る、くり抜くなどの作業をする機械）で加工。</a:t>
            </a:r>
          </a:p>
          <a:p>
            <a:pPr>
              <a:spcBef>
                <a:spcPct val="0"/>
              </a:spcBef>
              <a:buFontTx/>
              <a:buNone/>
            </a:pP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Phase3</a:t>
            </a:r>
            <a:r>
              <a:rPr lang="ja-JP" altLang="en-US" sz="1600">
                <a:latin typeface="Meiryo UI" panose="020B0604030504040204" pitchFamily="50" charset="-128"/>
                <a:ea typeface="Meiryo UI" panose="020B0604030504040204" pitchFamily="50" charset="-128"/>
              </a:rPr>
              <a:t>：車の走行、運転に必要なパーツ、シートなどを装着し、最後の仕上げ実施。</a:t>
            </a:r>
          </a:p>
        </p:txBody>
      </p:sp>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プリンタ・カー　</a:t>
            </a:r>
            <a:r>
              <a:rPr lang="en-US" altLang="ja-JP" sz="1600" b="1" dirty="0">
                <a:solidFill>
                  <a:schemeClr val="tx1"/>
                </a:solidFill>
                <a:latin typeface="Meiryo UI" panose="020B0604030504040204" pitchFamily="50" charset="-128"/>
                <a:ea typeface="Meiryo UI" panose="020B0604030504040204" pitchFamily="50" charset="-128"/>
              </a:rPr>
              <a:t>Strati</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745883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プリンターカーを製造・販売するローカルモータース</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46</a:t>
            </a:fld>
            <a:endParaRPr kumimoji="1" lang="ja-JP" altLang="en-US"/>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12" y="1062682"/>
            <a:ext cx="10343225" cy="5430193"/>
          </a:xfrm>
          <a:prstGeom prst="rect">
            <a:avLst/>
          </a:prstGeom>
        </p:spPr>
      </p:pic>
      <p:sp>
        <p:nvSpPr>
          <p:cNvPr id="3" name="正方形/長方形 2"/>
          <p:cNvSpPr/>
          <p:nvPr/>
        </p:nvSpPr>
        <p:spPr>
          <a:xfrm>
            <a:off x="-73315" y="6628798"/>
            <a:ext cx="3583032"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http://idarts.co.jp/3dp/local-motors-3d-print-car-2/</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0476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プリンターカーを製造・販売するローカルモータース</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71" y="807308"/>
            <a:ext cx="10228192" cy="5753358"/>
          </a:xfrm>
          <a:prstGeom prst="rect">
            <a:avLst/>
          </a:prstGeom>
        </p:spPr>
      </p:pic>
    </p:spTree>
    <p:extLst>
      <p:ext uri="{BB962C8B-B14F-4D97-AF65-F5344CB8AC3E}">
        <p14:creationId xmlns:p14="http://schemas.microsoft.com/office/powerpoint/2010/main" val="663276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プリンターカーを製造・販売するローカルモータース</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72" y="797438"/>
            <a:ext cx="10318964" cy="5804417"/>
          </a:xfrm>
          <a:prstGeom prst="rect">
            <a:avLst/>
          </a:prstGeom>
        </p:spPr>
      </p:pic>
    </p:spTree>
    <p:extLst>
      <p:ext uri="{BB962C8B-B14F-4D97-AF65-F5344CB8AC3E}">
        <p14:creationId xmlns:p14="http://schemas.microsoft.com/office/powerpoint/2010/main" val="3862686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プリンターカーを製造・販売するローカルモータース</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08" y="812971"/>
            <a:ext cx="10144898" cy="5706505"/>
          </a:xfrm>
          <a:prstGeom prst="rect">
            <a:avLst/>
          </a:prstGeom>
        </p:spPr>
      </p:pic>
    </p:spTree>
    <p:extLst>
      <p:ext uri="{BB962C8B-B14F-4D97-AF65-F5344CB8AC3E}">
        <p14:creationId xmlns:p14="http://schemas.microsoft.com/office/powerpoint/2010/main" val="184044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457915" y="6492875"/>
            <a:ext cx="734085" cy="365125"/>
          </a:xfrm>
        </p:spPr>
        <p:txBody>
          <a:bodyPr/>
          <a:lstStyle/>
          <a:p>
            <a:fld id="{6F8D1931-CE7A-4631-A2FD-F09270C7E571}" type="slidenum">
              <a:rPr kumimoji="1" lang="ja-JP" altLang="en-US" smtClean="0"/>
              <a:t>5</a:t>
            </a:fld>
            <a:endParaRPr kumimoji="1" lang="ja-JP" altLang="en-US" dirty="0"/>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スマートファクトリ</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783" y="2533113"/>
            <a:ext cx="4816907" cy="424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0" y="3149600"/>
            <a:ext cx="4812124"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1"/>
          <p:cNvSpPr>
            <a:spLocks noChangeArrowheads="1"/>
          </p:cNvSpPr>
          <p:nvPr/>
        </p:nvSpPr>
        <p:spPr bwMode="auto">
          <a:xfrm>
            <a:off x="338667" y="1787525"/>
            <a:ext cx="1143564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現在、消費者のリクエストは、情報システムにより、工場での生産に一部は反映されるが、全てが個別的／オーダーメイド的に生産されない。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ドイツは、設計から生産に至るまでの一貫したデジタルシステムにより、消費者が希望する個別機能やコンポーネントを個別に組み合わせた製品づくりを可能とする事を指向している。</a:t>
            </a:r>
          </a:p>
        </p:txBody>
      </p:sp>
      <p:sp>
        <p:nvSpPr>
          <p:cNvPr id="18" name="右矢印 17"/>
          <p:cNvSpPr/>
          <p:nvPr/>
        </p:nvSpPr>
        <p:spPr>
          <a:xfrm>
            <a:off x="5697538" y="4260850"/>
            <a:ext cx="647020" cy="792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9" name="テキスト ボックス 3"/>
          <p:cNvSpPr txBox="1">
            <a:spLocks noChangeArrowheads="1"/>
          </p:cNvSpPr>
          <p:nvPr/>
        </p:nvSpPr>
        <p:spPr bwMode="auto">
          <a:xfrm>
            <a:off x="1635962" y="2875450"/>
            <a:ext cx="3313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dirty="0">
                <a:latin typeface="Meiryo UI" panose="020B0604030504040204" pitchFamily="50" charset="-128"/>
                <a:ea typeface="Meiryo UI" panose="020B0604030504040204" pitchFamily="50" charset="-128"/>
              </a:rPr>
              <a:t>ベルトコンベアでの単調な生産</a:t>
            </a:r>
          </a:p>
        </p:txBody>
      </p:sp>
      <p:sp>
        <p:nvSpPr>
          <p:cNvPr id="20" name="正方形/長方形 4"/>
          <p:cNvSpPr>
            <a:spLocks noChangeArrowheads="1"/>
          </p:cNvSpPr>
          <p:nvPr/>
        </p:nvSpPr>
        <p:spPr bwMode="auto">
          <a:xfrm>
            <a:off x="1371600" y="976313"/>
            <a:ext cx="8964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a:latin typeface="Meiryo UI" panose="020B0604030504040204" pitchFamily="50" charset="-128"/>
                <a:ea typeface="Meiryo UI" panose="020B0604030504040204" pitchFamily="50" charset="-128"/>
              </a:rPr>
              <a:t>極めて柔軟で、ユーザー個々の希望に応じた、省資源・省エネを実現した生産、</a:t>
            </a:r>
            <a:endParaRPr lang="en-US" altLang="ja-JP" sz="1800" b="1">
              <a:latin typeface="Meiryo UI" panose="020B0604030504040204" pitchFamily="50" charset="-128"/>
              <a:ea typeface="Meiryo UI" panose="020B0604030504040204" pitchFamily="50" charset="-128"/>
            </a:endParaRPr>
          </a:p>
          <a:p>
            <a:pPr algn="ctr">
              <a:spcBef>
                <a:spcPct val="0"/>
              </a:spcBef>
              <a:buFontTx/>
              <a:buNone/>
            </a:pPr>
            <a:r>
              <a:rPr lang="ja-JP" altLang="en-US" sz="1800" b="1">
                <a:latin typeface="Meiryo UI" panose="020B0604030504040204" pitchFamily="50" charset="-128"/>
                <a:ea typeface="Meiryo UI" panose="020B0604030504040204" pitchFamily="50" charset="-128"/>
              </a:rPr>
              <a:t>それが</a:t>
            </a:r>
            <a:r>
              <a:rPr lang="en-US" altLang="ja-JP" sz="1800" b="1">
                <a:latin typeface="Meiryo UI" panose="020B0604030504040204" pitchFamily="50" charset="-128"/>
                <a:ea typeface="Meiryo UI" panose="020B0604030504040204" pitchFamily="50" charset="-128"/>
              </a:rPr>
              <a:t>Industry4.0</a:t>
            </a:r>
            <a:r>
              <a:rPr lang="ja-JP" altLang="en-US" sz="1800" b="1">
                <a:latin typeface="Meiryo UI" panose="020B0604030504040204" pitchFamily="50" charset="-128"/>
                <a:ea typeface="Meiryo UI" panose="020B0604030504040204" pitchFamily="50" charset="-128"/>
              </a:rPr>
              <a:t>、いわゆる第四次産業革命の目標。</a:t>
            </a:r>
            <a:endParaRPr lang="ja-JP" altLang="en-US" sz="1800"/>
          </a:p>
        </p:txBody>
      </p:sp>
    </p:spTree>
    <p:extLst>
      <p:ext uri="{BB962C8B-B14F-4D97-AF65-F5344CB8AC3E}">
        <p14:creationId xmlns:p14="http://schemas.microsoft.com/office/powerpoint/2010/main" val="2495790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36" name="角丸四角形 3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ドミノピザ・カー</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8" name="角丸四角形 3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テキスト ボックス 1"/>
          <p:cNvSpPr txBox="1">
            <a:spLocks noChangeArrowheads="1"/>
          </p:cNvSpPr>
          <p:nvPr/>
        </p:nvSpPr>
        <p:spPr bwMode="auto">
          <a:xfrm>
            <a:off x="-119243" y="6627812"/>
            <a:ext cx="14398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Local Motors</a:t>
            </a:r>
            <a:endParaRPr lang="ja-JP" altLang="en-US" sz="900">
              <a:latin typeface="Meiryo UI" panose="020B0604030504040204" pitchFamily="50" charset="-128"/>
              <a:ea typeface="Meiryo UI" panose="020B0604030504040204" pitchFamily="50" charset="-128"/>
            </a:endParaRPr>
          </a:p>
        </p:txBody>
      </p:sp>
      <p:sp>
        <p:nvSpPr>
          <p:cNvPr id="13" name="object 2"/>
          <p:cNvSpPr txBox="1"/>
          <p:nvPr/>
        </p:nvSpPr>
        <p:spPr>
          <a:xfrm>
            <a:off x="1526545" y="970667"/>
            <a:ext cx="9138920" cy="5577840"/>
          </a:xfrm>
          <a:prstGeom prst="rect">
            <a:avLst/>
          </a:prstGeom>
        </p:spPr>
        <p:txBody>
          <a:bodyPr vert="horz" wrap="square" lIns="0" tIns="0" rIns="0" bIns="0" rtlCol="0">
            <a:spAutoFit/>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55"/>
              </a:spcBef>
            </a:pPr>
            <a:endParaRPr sz="2100">
              <a:latin typeface="Times New Roman"/>
              <a:cs typeface="Times New Roman"/>
            </a:endParaRPr>
          </a:p>
          <a:p>
            <a:pPr marL="2964180" marR="3750945" indent="-287020">
              <a:lnSpc>
                <a:spcPct val="100000"/>
              </a:lnSpc>
              <a:tabLst>
                <a:tab pos="2964180" algn="l"/>
              </a:tabLst>
            </a:pPr>
            <a:r>
              <a:rPr sz="1700" dirty="0">
                <a:latin typeface="Arial"/>
                <a:cs typeface="Arial"/>
              </a:rPr>
              <a:t>•	</a:t>
            </a:r>
            <a:r>
              <a:rPr sz="1700" spc="-10" dirty="0">
                <a:latin typeface="Calibri"/>
                <a:cs typeface="Calibri"/>
              </a:rPr>
              <a:t>Everyone </a:t>
            </a:r>
            <a:r>
              <a:rPr sz="1700" dirty="0">
                <a:latin typeface="Calibri"/>
                <a:cs typeface="Calibri"/>
              </a:rPr>
              <a:t>said it</a:t>
            </a:r>
            <a:r>
              <a:rPr sz="1700" spc="-75" dirty="0">
                <a:latin typeface="Calibri"/>
                <a:cs typeface="Calibri"/>
              </a:rPr>
              <a:t> </a:t>
            </a:r>
            <a:r>
              <a:rPr sz="1700" spc="-5" dirty="0">
                <a:latin typeface="Calibri"/>
                <a:cs typeface="Calibri"/>
              </a:rPr>
              <a:t>couldn’t</a:t>
            </a:r>
            <a:r>
              <a:rPr sz="1700" spc="-35" dirty="0">
                <a:latin typeface="Calibri"/>
                <a:cs typeface="Calibri"/>
              </a:rPr>
              <a:t> </a:t>
            </a:r>
            <a:r>
              <a:rPr sz="1700" dirty="0">
                <a:latin typeface="Calibri"/>
                <a:cs typeface="Calibri"/>
              </a:rPr>
              <a:t>be  done… and </a:t>
            </a:r>
            <a:r>
              <a:rPr sz="1700" spc="-5" dirty="0">
                <a:latin typeface="Calibri"/>
                <a:cs typeface="Calibri"/>
              </a:rPr>
              <a:t>we</a:t>
            </a:r>
            <a:r>
              <a:rPr sz="1700" spc="-130" dirty="0">
                <a:latin typeface="Calibri"/>
                <a:cs typeface="Calibri"/>
              </a:rPr>
              <a:t> </a:t>
            </a:r>
            <a:r>
              <a:rPr sz="1700" dirty="0">
                <a:latin typeface="Calibri"/>
                <a:cs typeface="Calibri"/>
              </a:rPr>
              <a:t>did…</a:t>
            </a:r>
            <a:endParaRPr sz="1700">
              <a:latin typeface="Calibri"/>
              <a:cs typeface="Calibri"/>
            </a:endParaRPr>
          </a:p>
          <a:p>
            <a:pPr marL="2964180" marR="3954145" indent="-287020">
              <a:lnSpc>
                <a:spcPct val="100000"/>
              </a:lnSpc>
              <a:tabLst>
                <a:tab pos="2964180" algn="l"/>
              </a:tabLst>
            </a:pPr>
            <a:r>
              <a:rPr sz="1700" dirty="0">
                <a:latin typeface="Arial"/>
                <a:cs typeface="Arial"/>
              </a:rPr>
              <a:t>•	</a:t>
            </a:r>
            <a:r>
              <a:rPr sz="1700" spc="-10" dirty="0">
                <a:latin typeface="Calibri"/>
                <a:cs typeface="Calibri"/>
              </a:rPr>
              <a:t>First </a:t>
            </a:r>
            <a:r>
              <a:rPr sz="1700" spc="-5" dirty="0">
                <a:latin typeface="Calibri"/>
                <a:cs typeface="Calibri"/>
              </a:rPr>
              <a:t>tech</a:t>
            </a:r>
            <a:r>
              <a:rPr sz="1700" spc="-35" dirty="0">
                <a:latin typeface="Calibri"/>
                <a:cs typeface="Calibri"/>
              </a:rPr>
              <a:t> </a:t>
            </a:r>
            <a:r>
              <a:rPr sz="1700" spc="-10" dirty="0">
                <a:latin typeface="Calibri"/>
                <a:cs typeface="Calibri"/>
              </a:rPr>
              <a:t>integration</a:t>
            </a:r>
            <a:r>
              <a:rPr sz="1700" spc="-50" dirty="0">
                <a:latin typeface="Calibri"/>
                <a:cs typeface="Calibri"/>
              </a:rPr>
              <a:t> </a:t>
            </a:r>
            <a:r>
              <a:rPr sz="1700" spc="-5" dirty="0">
                <a:latin typeface="Calibri"/>
                <a:cs typeface="Calibri"/>
              </a:rPr>
              <a:t>into </a:t>
            </a:r>
            <a:r>
              <a:rPr sz="1700" dirty="0">
                <a:latin typeface="Calibri"/>
                <a:cs typeface="Calibri"/>
              </a:rPr>
              <a:t> </a:t>
            </a:r>
            <a:r>
              <a:rPr sz="1700" spc="-5" dirty="0">
                <a:latin typeface="Calibri"/>
                <a:cs typeface="Calibri"/>
              </a:rPr>
              <a:t>existing </a:t>
            </a:r>
            <a:r>
              <a:rPr sz="1700" spc="-10" dirty="0">
                <a:latin typeface="Calibri"/>
                <a:cs typeface="Calibri"/>
              </a:rPr>
              <a:t>highway</a:t>
            </a:r>
            <a:r>
              <a:rPr sz="1700" spc="-120" dirty="0">
                <a:latin typeface="Calibri"/>
                <a:cs typeface="Calibri"/>
              </a:rPr>
              <a:t> </a:t>
            </a:r>
            <a:r>
              <a:rPr sz="1700" spc="-15" dirty="0">
                <a:latin typeface="Calibri"/>
                <a:cs typeface="Calibri"/>
              </a:rPr>
              <a:t>system</a:t>
            </a:r>
            <a:endParaRPr sz="1700">
              <a:latin typeface="Calibri"/>
              <a:cs typeface="Calibri"/>
            </a:endParaRPr>
          </a:p>
          <a:p>
            <a:pPr marL="2964180" marR="3583940" indent="-287020">
              <a:lnSpc>
                <a:spcPct val="100000"/>
              </a:lnSpc>
              <a:tabLst>
                <a:tab pos="2964180" algn="l"/>
              </a:tabLst>
            </a:pPr>
            <a:r>
              <a:rPr sz="1700" dirty="0">
                <a:latin typeface="Arial"/>
                <a:cs typeface="Arial"/>
              </a:rPr>
              <a:t>•	</a:t>
            </a:r>
            <a:r>
              <a:rPr sz="1700" dirty="0">
                <a:latin typeface="Calibri"/>
                <a:cs typeface="Calibri"/>
              </a:rPr>
              <a:t>One </a:t>
            </a:r>
            <a:r>
              <a:rPr sz="1700" spc="-5" dirty="0">
                <a:latin typeface="Calibri"/>
                <a:cs typeface="Calibri"/>
              </a:rPr>
              <a:t>of </a:t>
            </a:r>
            <a:r>
              <a:rPr sz="1700" dirty="0">
                <a:latin typeface="Calibri"/>
                <a:cs typeface="Calibri"/>
              </a:rPr>
              <a:t>the</a:t>
            </a:r>
            <a:r>
              <a:rPr sz="1700" spc="-70" dirty="0">
                <a:latin typeface="Calibri"/>
                <a:cs typeface="Calibri"/>
              </a:rPr>
              <a:t> </a:t>
            </a:r>
            <a:r>
              <a:rPr sz="1700" spc="-10" dirty="0">
                <a:latin typeface="Calibri"/>
                <a:cs typeface="Calibri"/>
              </a:rPr>
              <a:t>first</a:t>
            </a:r>
            <a:r>
              <a:rPr sz="1700" spc="-45" dirty="0">
                <a:latin typeface="Calibri"/>
                <a:cs typeface="Calibri"/>
              </a:rPr>
              <a:t> </a:t>
            </a:r>
            <a:r>
              <a:rPr sz="1700" spc="-5" dirty="0">
                <a:latin typeface="Calibri"/>
                <a:cs typeface="Calibri"/>
              </a:rPr>
              <a:t>customers </a:t>
            </a:r>
            <a:r>
              <a:rPr sz="1700" dirty="0">
                <a:latin typeface="Calibri"/>
                <a:cs typeface="Calibri"/>
              </a:rPr>
              <a:t> willing </a:t>
            </a:r>
            <a:r>
              <a:rPr sz="1700" spc="-5" dirty="0">
                <a:latin typeface="Calibri"/>
                <a:cs typeface="Calibri"/>
              </a:rPr>
              <a:t>to </a:t>
            </a:r>
            <a:r>
              <a:rPr sz="1700" spc="-15" dirty="0">
                <a:latin typeface="Calibri"/>
                <a:cs typeface="Calibri"/>
              </a:rPr>
              <a:t>pay for </a:t>
            </a:r>
            <a:r>
              <a:rPr sz="1700" spc="-5" dirty="0">
                <a:latin typeface="Calibri"/>
                <a:cs typeface="Calibri"/>
              </a:rPr>
              <a:t>innovation  on </a:t>
            </a:r>
            <a:r>
              <a:rPr sz="1700" dirty="0">
                <a:latin typeface="Calibri"/>
                <a:cs typeface="Calibri"/>
              </a:rPr>
              <a:t>the </a:t>
            </a:r>
            <a:r>
              <a:rPr sz="1700" spc="-5" dirty="0">
                <a:latin typeface="Calibri"/>
                <a:cs typeface="Calibri"/>
              </a:rPr>
              <a:t>platform </a:t>
            </a:r>
            <a:r>
              <a:rPr sz="1700" dirty="0">
                <a:latin typeface="Calibri"/>
                <a:cs typeface="Calibri"/>
              </a:rPr>
              <a:t>and </a:t>
            </a:r>
            <a:r>
              <a:rPr sz="1700" spc="-5" dirty="0">
                <a:latin typeface="Calibri"/>
                <a:cs typeface="Calibri"/>
              </a:rPr>
              <a:t>to </a:t>
            </a:r>
            <a:r>
              <a:rPr sz="1700" spc="-20" dirty="0">
                <a:latin typeface="Calibri"/>
                <a:cs typeface="Calibri"/>
              </a:rPr>
              <a:t>take</a:t>
            </a:r>
            <a:r>
              <a:rPr sz="1700" spc="-120" dirty="0">
                <a:latin typeface="Calibri"/>
                <a:cs typeface="Calibri"/>
              </a:rPr>
              <a:t> </a:t>
            </a:r>
            <a:r>
              <a:rPr sz="1700" dirty="0">
                <a:latin typeface="Calibri"/>
                <a:cs typeface="Calibri"/>
              </a:rPr>
              <a:t>it  National</a:t>
            </a:r>
            <a:endParaRPr sz="1700">
              <a:latin typeface="Calibri"/>
              <a:cs typeface="Calibri"/>
            </a:endParaRPr>
          </a:p>
          <a:p>
            <a:pPr marL="2964180" marR="3555365" indent="-287020">
              <a:lnSpc>
                <a:spcPct val="100000"/>
              </a:lnSpc>
              <a:tabLst>
                <a:tab pos="2964180" algn="l"/>
              </a:tabLst>
            </a:pPr>
            <a:r>
              <a:rPr sz="1700" dirty="0">
                <a:latin typeface="Arial"/>
                <a:cs typeface="Arial"/>
              </a:rPr>
              <a:t>•	</a:t>
            </a:r>
            <a:r>
              <a:rPr sz="1700" spc="-5" dirty="0">
                <a:latin typeface="Calibri"/>
                <a:cs typeface="Calibri"/>
              </a:rPr>
              <a:t>They </a:t>
            </a:r>
            <a:r>
              <a:rPr sz="1700" dirty="0">
                <a:latin typeface="Calibri"/>
                <a:cs typeface="Calibri"/>
              </a:rPr>
              <a:t>chose not</a:t>
            </a:r>
            <a:r>
              <a:rPr sz="1700" spc="-80" dirty="0">
                <a:latin typeface="Calibri"/>
                <a:cs typeface="Calibri"/>
              </a:rPr>
              <a:t> </a:t>
            </a:r>
            <a:r>
              <a:rPr sz="1700" spc="-5" dirty="0">
                <a:latin typeface="Calibri"/>
                <a:cs typeface="Calibri"/>
              </a:rPr>
              <a:t>to</a:t>
            </a:r>
            <a:r>
              <a:rPr sz="1700" spc="-20" dirty="0">
                <a:latin typeface="Calibri"/>
                <a:cs typeface="Calibri"/>
              </a:rPr>
              <a:t> </a:t>
            </a:r>
            <a:r>
              <a:rPr sz="1700" spc="-5" dirty="0">
                <a:latin typeface="Calibri"/>
                <a:cs typeface="Calibri"/>
              </a:rPr>
              <a:t>produce </a:t>
            </a:r>
            <a:r>
              <a:rPr sz="1700" dirty="0">
                <a:latin typeface="Calibri"/>
                <a:cs typeface="Calibri"/>
              </a:rPr>
              <a:t> </a:t>
            </a:r>
            <a:r>
              <a:rPr sz="1700" spc="-5" dirty="0">
                <a:latin typeface="Calibri"/>
                <a:cs typeface="Calibri"/>
              </a:rPr>
              <a:t>volume </a:t>
            </a:r>
            <a:r>
              <a:rPr sz="1700" dirty="0">
                <a:latin typeface="Calibri"/>
                <a:cs typeface="Calibri"/>
              </a:rPr>
              <a:t>with us and paid </a:t>
            </a:r>
            <a:r>
              <a:rPr sz="1700" spc="-15" dirty="0">
                <a:latin typeface="Calibri"/>
                <a:cs typeface="Calibri"/>
              </a:rPr>
              <a:t>for</a:t>
            </a:r>
            <a:r>
              <a:rPr sz="1700" spc="-155" dirty="0">
                <a:latin typeface="Calibri"/>
                <a:cs typeface="Calibri"/>
              </a:rPr>
              <a:t> </a:t>
            </a:r>
            <a:r>
              <a:rPr sz="1700" dirty="0">
                <a:latin typeface="Calibri"/>
                <a:cs typeface="Calibri"/>
              </a:rPr>
              <a:t>it  </a:t>
            </a:r>
            <a:r>
              <a:rPr sz="1700" spc="-5" dirty="0">
                <a:latin typeface="Calibri"/>
                <a:cs typeface="Calibri"/>
              </a:rPr>
              <a:t>(3 </a:t>
            </a:r>
            <a:r>
              <a:rPr sz="1700" spc="-10" dirty="0">
                <a:latin typeface="Calibri"/>
                <a:cs typeface="Calibri"/>
              </a:rPr>
              <a:t>years</a:t>
            </a:r>
            <a:r>
              <a:rPr sz="1700" spc="-80" dirty="0">
                <a:latin typeface="Calibri"/>
                <a:cs typeface="Calibri"/>
              </a:rPr>
              <a:t> </a:t>
            </a:r>
            <a:r>
              <a:rPr sz="1700" spc="-5" dirty="0">
                <a:latin typeface="Calibri"/>
                <a:cs typeface="Calibri"/>
              </a:rPr>
              <a:t>slow)</a:t>
            </a:r>
            <a:endParaRPr sz="1700">
              <a:latin typeface="Calibri"/>
              <a:cs typeface="Calibri"/>
            </a:endParaRPr>
          </a:p>
          <a:p>
            <a:pPr marL="2964180" marR="3604260" indent="-287020">
              <a:lnSpc>
                <a:spcPct val="100000"/>
              </a:lnSpc>
              <a:tabLst>
                <a:tab pos="2964180" algn="l"/>
              </a:tabLst>
            </a:pPr>
            <a:r>
              <a:rPr sz="1700" dirty="0">
                <a:latin typeface="Arial"/>
                <a:cs typeface="Arial"/>
              </a:rPr>
              <a:t>•	</a:t>
            </a:r>
            <a:r>
              <a:rPr sz="1700" dirty="0">
                <a:latin typeface="Calibri"/>
                <a:cs typeface="Calibri"/>
              </a:rPr>
              <a:t>Anej</a:t>
            </a:r>
            <a:r>
              <a:rPr sz="1700" spc="-35" dirty="0">
                <a:latin typeface="Calibri"/>
                <a:cs typeface="Calibri"/>
              </a:rPr>
              <a:t> </a:t>
            </a:r>
            <a:r>
              <a:rPr sz="1700" spc="-15" dirty="0">
                <a:latin typeface="Calibri"/>
                <a:cs typeface="Calibri"/>
              </a:rPr>
              <a:t>Kostrevc</a:t>
            </a:r>
            <a:r>
              <a:rPr sz="1700" spc="-50" dirty="0">
                <a:latin typeface="Calibri"/>
                <a:cs typeface="Calibri"/>
              </a:rPr>
              <a:t> </a:t>
            </a:r>
            <a:r>
              <a:rPr sz="1700" dirty="0">
                <a:latin typeface="Calibri"/>
                <a:cs typeface="Calibri"/>
              </a:rPr>
              <a:t>Community  member </a:t>
            </a:r>
            <a:r>
              <a:rPr sz="1700" spc="-5" dirty="0">
                <a:latin typeface="Calibri"/>
                <a:cs typeface="Calibri"/>
              </a:rPr>
              <a:t>got </a:t>
            </a:r>
            <a:r>
              <a:rPr sz="1700" dirty="0">
                <a:latin typeface="Calibri"/>
                <a:cs typeface="Calibri"/>
              </a:rPr>
              <a:t>a </a:t>
            </a:r>
            <a:r>
              <a:rPr sz="1700" spc="-5" dirty="0">
                <a:latin typeface="Calibri"/>
                <a:cs typeface="Calibri"/>
              </a:rPr>
              <a:t>huge </a:t>
            </a:r>
            <a:r>
              <a:rPr sz="1700" dirty="0">
                <a:latin typeface="Calibri"/>
                <a:cs typeface="Calibri"/>
              </a:rPr>
              <a:t>lift in</a:t>
            </a:r>
            <a:r>
              <a:rPr sz="1700" spc="-90" dirty="0">
                <a:latin typeface="Calibri"/>
                <a:cs typeface="Calibri"/>
              </a:rPr>
              <a:t> </a:t>
            </a:r>
            <a:r>
              <a:rPr sz="1700" dirty="0">
                <a:latin typeface="Calibri"/>
                <a:cs typeface="Calibri"/>
              </a:rPr>
              <a:t>the  </a:t>
            </a:r>
            <a:r>
              <a:rPr sz="1700" spc="-5" dirty="0">
                <a:latin typeface="Calibri"/>
                <a:cs typeface="Calibri"/>
              </a:rPr>
              <a:t>SuperBOWL</a:t>
            </a:r>
            <a:endParaRPr sz="1700">
              <a:latin typeface="Calibri"/>
              <a:cs typeface="Calibri"/>
            </a:endParaRPr>
          </a:p>
          <a:p>
            <a:pPr marL="2964180" marR="3562985" indent="-287020">
              <a:lnSpc>
                <a:spcPct val="100000"/>
              </a:lnSpc>
              <a:tabLst>
                <a:tab pos="2964180" algn="l"/>
              </a:tabLst>
            </a:pPr>
            <a:r>
              <a:rPr sz="1700" dirty="0">
                <a:latin typeface="Arial"/>
                <a:cs typeface="Arial"/>
              </a:rPr>
              <a:t>•	</a:t>
            </a:r>
            <a:r>
              <a:rPr sz="1700" dirty="0">
                <a:latin typeface="Calibri"/>
                <a:cs typeface="Calibri"/>
              </a:rPr>
              <a:t>… and when </a:t>
            </a:r>
            <a:r>
              <a:rPr sz="1700" spc="-5" dirty="0">
                <a:latin typeface="Calibri"/>
                <a:cs typeface="Calibri"/>
              </a:rPr>
              <a:t>we</a:t>
            </a:r>
            <a:r>
              <a:rPr sz="1700" spc="-105" dirty="0">
                <a:latin typeface="Calibri"/>
                <a:cs typeface="Calibri"/>
              </a:rPr>
              <a:t> </a:t>
            </a:r>
            <a:r>
              <a:rPr sz="1700" dirty="0">
                <a:latin typeface="Calibri"/>
                <a:cs typeface="Calibri"/>
              </a:rPr>
              <a:t>did</a:t>
            </a:r>
            <a:r>
              <a:rPr sz="1700" spc="-35" dirty="0">
                <a:latin typeface="Calibri"/>
                <a:cs typeface="Calibri"/>
              </a:rPr>
              <a:t> </a:t>
            </a:r>
            <a:r>
              <a:rPr sz="1700" dirty="0">
                <a:latin typeface="Calibri"/>
                <a:cs typeface="Calibri"/>
              </a:rPr>
              <a:t>this  people labeled us as </a:t>
            </a:r>
            <a:r>
              <a:rPr sz="1700" spc="-5" dirty="0">
                <a:latin typeface="Calibri"/>
                <a:cs typeface="Calibri"/>
              </a:rPr>
              <a:t>Pizza  </a:t>
            </a:r>
            <a:r>
              <a:rPr sz="1700" dirty="0">
                <a:latin typeface="Calibri"/>
                <a:cs typeface="Calibri"/>
              </a:rPr>
              <a:t>Delivery </a:t>
            </a:r>
            <a:r>
              <a:rPr sz="1700" spc="-25" dirty="0">
                <a:latin typeface="Calibri"/>
                <a:cs typeface="Calibri"/>
              </a:rPr>
              <a:t>company, </a:t>
            </a:r>
            <a:r>
              <a:rPr sz="1700" dirty="0">
                <a:latin typeface="Calibri"/>
                <a:cs typeface="Calibri"/>
              </a:rPr>
              <a:t>and</a:t>
            </a:r>
            <a:r>
              <a:rPr sz="1700" spc="-100" dirty="0">
                <a:latin typeface="Calibri"/>
                <a:cs typeface="Calibri"/>
              </a:rPr>
              <a:t> </a:t>
            </a:r>
            <a:r>
              <a:rPr sz="1700" dirty="0">
                <a:latin typeface="Calibri"/>
                <a:cs typeface="Calibri"/>
              </a:rPr>
              <a:t>then...</a:t>
            </a:r>
            <a:endParaRPr sz="1700">
              <a:latin typeface="Calibri"/>
              <a:cs typeface="Calibri"/>
            </a:endParaRPr>
          </a:p>
        </p:txBody>
      </p:sp>
      <p:sp>
        <p:nvSpPr>
          <p:cNvPr id="15" name="object 3"/>
          <p:cNvSpPr/>
          <p:nvPr/>
        </p:nvSpPr>
        <p:spPr>
          <a:xfrm>
            <a:off x="1526545" y="970667"/>
            <a:ext cx="9138910" cy="5577840"/>
          </a:xfrm>
          <a:prstGeom prst="rect">
            <a:avLst/>
          </a:prstGeom>
          <a:blipFill>
            <a:blip r:embed="rId3" cstate="print"/>
            <a:stretch>
              <a:fillRect/>
            </a:stretch>
          </a:blipFill>
        </p:spPr>
        <p:txBody>
          <a:bodyPr wrap="square" lIns="0" tIns="0" rIns="0" bIns="0" rtlCol="0"/>
          <a:lstStyle/>
          <a:p>
            <a:endParaRPr/>
          </a:p>
        </p:txBody>
      </p:sp>
      <p:sp>
        <p:nvSpPr>
          <p:cNvPr id="17" name="object 4"/>
          <p:cNvSpPr txBox="1"/>
          <p:nvPr/>
        </p:nvSpPr>
        <p:spPr>
          <a:xfrm>
            <a:off x="7849231" y="5149729"/>
            <a:ext cx="2591435" cy="1227455"/>
          </a:xfrm>
          <a:prstGeom prst="rect">
            <a:avLst/>
          </a:prstGeom>
        </p:spPr>
        <p:txBody>
          <a:bodyPr vert="horz" wrap="square" lIns="0" tIns="0" rIns="0" bIns="0" rtlCol="0">
            <a:spAutoFit/>
          </a:bodyPr>
          <a:lstStyle/>
          <a:p>
            <a:pPr marL="12700" marR="5080">
              <a:lnSpc>
                <a:spcPct val="100000"/>
              </a:lnSpc>
            </a:pPr>
            <a:r>
              <a:rPr sz="4000" b="1" spc="-5" dirty="0">
                <a:solidFill>
                  <a:srgbClr val="EF5238"/>
                </a:solidFill>
                <a:latin typeface="Arial"/>
                <a:cs typeface="Arial"/>
              </a:rPr>
              <a:t>DOMINO’S  DXP</a:t>
            </a:r>
            <a:endParaRPr sz="4000">
              <a:latin typeface="Arial"/>
              <a:cs typeface="Arial"/>
            </a:endParaRPr>
          </a:p>
        </p:txBody>
      </p:sp>
      <p:sp>
        <p:nvSpPr>
          <p:cNvPr id="18" name="object 5"/>
          <p:cNvSpPr/>
          <p:nvPr/>
        </p:nvSpPr>
        <p:spPr>
          <a:xfrm>
            <a:off x="7517252" y="5240154"/>
            <a:ext cx="127000" cy="1007110"/>
          </a:xfrm>
          <a:custGeom>
            <a:avLst/>
            <a:gdLst/>
            <a:ahLst/>
            <a:cxnLst/>
            <a:rect l="l" t="t" r="r" b="b"/>
            <a:pathLst>
              <a:path w="127000" h="1007110">
                <a:moveTo>
                  <a:pt x="0" y="1006767"/>
                </a:moveTo>
                <a:lnTo>
                  <a:pt x="127000" y="1006767"/>
                </a:lnTo>
                <a:lnTo>
                  <a:pt x="127000" y="0"/>
                </a:lnTo>
                <a:lnTo>
                  <a:pt x="0" y="0"/>
                </a:lnTo>
                <a:lnTo>
                  <a:pt x="0" y="1006767"/>
                </a:lnTo>
                <a:close/>
              </a:path>
            </a:pathLst>
          </a:custGeom>
          <a:solidFill>
            <a:srgbClr val="EF5238"/>
          </a:solidFill>
        </p:spPr>
        <p:txBody>
          <a:bodyPr wrap="square" lIns="0" tIns="0" rIns="0" bIns="0" rtlCol="0"/>
          <a:lstStyle/>
          <a:p>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50</a:t>
            </a:fld>
            <a:endParaRPr kumimoji="1" lang="ja-JP" altLang="en-US"/>
          </a:p>
        </p:txBody>
      </p:sp>
    </p:spTree>
    <p:extLst>
      <p:ext uri="{BB962C8B-B14F-4D97-AF65-F5344CB8AC3E}">
        <p14:creationId xmlns:p14="http://schemas.microsoft.com/office/powerpoint/2010/main" val="265831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36" name="角丸四角形 3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a:t>
            </a:r>
            <a:r>
              <a:rPr lang="en-US" altLang="ja-JP" sz="1600" b="1" dirty="0">
                <a:solidFill>
                  <a:schemeClr val="tx1"/>
                </a:solidFill>
                <a:latin typeface="Meiryo UI" panose="020B0604030504040204" pitchFamily="50" charset="-128"/>
                <a:ea typeface="Meiryo UI" panose="020B0604030504040204" pitchFamily="50" charset="-128"/>
              </a:rPr>
              <a:t>Cargo</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Drone</a:t>
            </a:r>
            <a:r>
              <a:rPr lang="ja-JP" altLang="en-US" sz="1600" b="1" dirty="0">
                <a:solidFill>
                  <a:schemeClr val="tx1"/>
                </a:solidFill>
                <a:latin typeface="Meiryo UI" panose="020B0604030504040204" pitchFamily="50" charset="-128"/>
                <a:ea typeface="Meiryo UI" panose="020B0604030504040204" pitchFamily="50" charset="-128"/>
              </a:rPr>
              <a:t>を製造</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8" name="角丸四角形 3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スライド番号プレースホルダー 1"/>
          <p:cNvSpPr>
            <a:spLocks noGrp="1"/>
          </p:cNvSpPr>
          <p:nvPr>
            <p:ph type="sldNum" sz="quarter" idx="12"/>
          </p:nvPr>
        </p:nvSpPr>
        <p:spPr>
          <a:xfrm>
            <a:off x="8610600" y="6356350"/>
            <a:ext cx="2743200" cy="365125"/>
          </a:xfrm>
        </p:spPr>
        <p:txBody>
          <a:bodyPr/>
          <a:lstStyle/>
          <a:p>
            <a:fld id="{6F8D1931-CE7A-4631-A2FD-F09270C7E571}" type="slidenum">
              <a:rPr kumimoji="1" lang="ja-JP" altLang="en-US" smtClean="0"/>
              <a:t>51</a:t>
            </a:fld>
            <a:endParaRPr kumimoji="1" lang="ja-JP" altLang="en-US"/>
          </a:p>
        </p:txBody>
      </p:sp>
      <p:sp>
        <p:nvSpPr>
          <p:cNvPr id="19" name="object 2"/>
          <p:cNvSpPr/>
          <p:nvPr/>
        </p:nvSpPr>
        <p:spPr>
          <a:xfrm>
            <a:off x="1524000" y="832339"/>
            <a:ext cx="9343292" cy="5724424"/>
          </a:xfrm>
          <a:prstGeom prst="rect">
            <a:avLst/>
          </a:prstGeom>
          <a:blipFill>
            <a:blip r:embed="rId3" cstate="print"/>
            <a:stretch>
              <a:fillRect/>
            </a:stretch>
          </a:blipFill>
        </p:spPr>
        <p:txBody>
          <a:bodyPr wrap="square" lIns="0" tIns="0" rIns="0" bIns="0" rtlCol="0"/>
          <a:lstStyle/>
          <a:p>
            <a:endParaRPr/>
          </a:p>
        </p:txBody>
      </p:sp>
      <p:sp>
        <p:nvSpPr>
          <p:cNvPr id="20" name="object 3"/>
          <p:cNvSpPr txBox="1"/>
          <p:nvPr/>
        </p:nvSpPr>
        <p:spPr>
          <a:xfrm>
            <a:off x="7197858" y="3730637"/>
            <a:ext cx="1650364" cy="3284220"/>
          </a:xfrm>
          <a:prstGeom prst="rect">
            <a:avLst/>
          </a:prstGeom>
        </p:spPr>
        <p:txBody>
          <a:bodyPr vert="horz" wrap="square" lIns="0" tIns="1905" rIns="0" bIns="0" rtlCol="0">
            <a:spAutoFit/>
          </a:bodyPr>
          <a:lstStyle/>
          <a:p>
            <a:pPr>
              <a:lnSpc>
                <a:spcPct val="100000"/>
              </a:lnSpc>
              <a:spcBef>
                <a:spcPts val="15"/>
              </a:spcBef>
            </a:pPr>
            <a:endParaRPr sz="4900">
              <a:latin typeface="Times New Roman"/>
              <a:cs typeface="Times New Roman"/>
            </a:endParaRPr>
          </a:p>
          <a:p>
            <a:pPr marL="1188085" marR="86995" algn="just">
              <a:lnSpc>
                <a:spcPct val="100000"/>
              </a:lnSpc>
              <a:spcBef>
                <a:spcPts val="5"/>
              </a:spcBef>
            </a:pPr>
            <a:r>
              <a:rPr sz="4000" b="1" spc="-5" dirty="0">
                <a:solidFill>
                  <a:srgbClr val="EF5238"/>
                </a:solidFill>
                <a:latin typeface="Arial"/>
                <a:cs typeface="Arial"/>
              </a:rPr>
              <a:t>A  C  D</a:t>
            </a:r>
            <a:endParaRPr sz="4000">
              <a:latin typeface="Arial"/>
              <a:cs typeface="Arial"/>
            </a:endParaRPr>
          </a:p>
        </p:txBody>
      </p:sp>
      <p:sp>
        <p:nvSpPr>
          <p:cNvPr id="21" name="object 4"/>
          <p:cNvSpPr txBox="1"/>
          <p:nvPr/>
        </p:nvSpPr>
        <p:spPr>
          <a:xfrm>
            <a:off x="8740281" y="4448689"/>
            <a:ext cx="1602740" cy="1837055"/>
          </a:xfrm>
          <a:prstGeom prst="rect">
            <a:avLst/>
          </a:prstGeom>
        </p:spPr>
        <p:txBody>
          <a:bodyPr vert="horz" wrap="square" lIns="0" tIns="0" rIns="0" bIns="0" rtlCol="0">
            <a:spAutoFit/>
          </a:bodyPr>
          <a:lstStyle/>
          <a:p>
            <a:pPr marL="12700" marR="5080" algn="just">
              <a:lnSpc>
                <a:spcPct val="100000"/>
              </a:lnSpc>
            </a:pPr>
            <a:r>
              <a:rPr sz="4000" b="1" spc="-5" dirty="0">
                <a:solidFill>
                  <a:srgbClr val="EF5238"/>
                </a:solidFill>
                <a:latin typeface="Arial"/>
                <a:cs typeface="Arial"/>
              </a:rPr>
              <a:t>IRB</a:t>
            </a:r>
            <a:r>
              <a:rPr sz="4000" b="1" spc="-25" dirty="0">
                <a:solidFill>
                  <a:srgbClr val="EF5238"/>
                </a:solidFill>
                <a:latin typeface="Arial"/>
                <a:cs typeface="Arial"/>
              </a:rPr>
              <a:t>U</a:t>
            </a:r>
            <a:r>
              <a:rPr sz="4000" b="1" spc="-5" dirty="0">
                <a:solidFill>
                  <a:srgbClr val="EF5238"/>
                </a:solidFill>
                <a:latin typeface="Arial"/>
                <a:cs typeface="Arial"/>
              </a:rPr>
              <a:t>S  </a:t>
            </a:r>
            <a:r>
              <a:rPr sz="4000" b="1" spc="-10" dirty="0">
                <a:solidFill>
                  <a:srgbClr val="EF5238"/>
                </a:solidFill>
                <a:latin typeface="Arial"/>
                <a:cs typeface="Arial"/>
              </a:rPr>
              <a:t>ARGO  RONE</a:t>
            </a:r>
            <a:endParaRPr sz="4000">
              <a:latin typeface="Arial"/>
              <a:cs typeface="Arial"/>
            </a:endParaRPr>
          </a:p>
        </p:txBody>
      </p:sp>
      <p:sp>
        <p:nvSpPr>
          <p:cNvPr id="22" name="object 5"/>
          <p:cNvSpPr/>
          <p:nvPr/>
        </p:nvSpPr>
        <p:spPr>
          <a:xfrm>
            <a:off x="8018907" y="4551685"/>
            <a:ext cx="8255" cy="1642110"/>
          </a:xfrm>
          <a:custGeom>
            <a:avLst/>
            <a:gdLst/>
            <a:ahLst/>
            <a:cxnLst/>
            <a:rect l="l" t="t" r="r" b="b"/>
            <a:pathLst>
              <a:path w="8254" h="1642110">
                <a:moveTo>
                  <a:pt x="-59562" y="821048"/>
                </a:moveTo>
                <a:lnTo>
                  <a:pt x="67437" y="821048"/>
                </a:lnTo>
              </a:path>
            </a:pathLst>
          </a:custGeom>
          <a:ln w="1642097">
            <a:solidFill>
              <a:srgbClr val="EF5238"/>
            </a:solidFill>
          </a:ln>
        </p:spPr>
        <p:txBody>
          <a:bodyPr wrap="square" lIns="0" tIns="0" rIns="0" bIns="0" rtlCol="0"/>
          <a:lstStyle/>
          <a:p>
            <a:endParaRPr/>
          </a:p>
        </p:txBody>
      </p:sp>
      <p:sp>
        <p:nvSpPr>
          <p:cNvPr id="12" name="テキスト ボックス 1"/>
          <p:cNvSpPr txBox="1">
            <a:spLocks noChangeArrowheads="1"/>
          </p:cNvSpPr>
          <p:nvPr/>
        </p:nvSpPr>
        <p:spPr bwMode="auto">
          <a:xfrm>
            <a:off x="-119243" y="6627812"/>
            <a:ext cx="14398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Local Motors</a:t>
            </a:r>
            <a:endParaRPr lang="ja-JP" altLang="en-US" sz="9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883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36" name="角丸四角形 3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新モビリティ　三輪車・・・</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8" name="角丸四角形 3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bject 3"/>
          <p:cNvSpPr/>
          <p:nvPr/>
        </p:nvSpPr>
        <p:spPr>
          <a:xfrm>
            <a:off x="6456535" y="836762"/>
            <a:ext cx="4533516" cy="2816856"/>
          </a:xfrm>
          <a:prstGeom prst="rect">
            <a:avLst/>
          </a:prstGeom>
          <a:blipFill>
            <a:blip r:embed="rId3" cstate="print"/>
            <a:stretch>
              <a:fillRect/>
            </a:stretch>
          </a:blipFill>
        </p:spPr>
        <p:txBody>
          <a:bodyPr wrap="square" lIns="0" tIns="0" rIns="0" bIns="0" rtlCol="0"/>
          <a:lstStyle/>
          <a:p>
            <a:endParaRPr/>
          </a:p>
        </p:txBody>
      </p:sp>
      <p:sp>
        <p:nvSpPr>
          <p:cNvPr id="15" name="object 4"/>
          <p:cNvSpPr/>
          <p:nvPr/>
        </p:nvSpPr>
        <p:spPr>
          <a:xfrm>
            <a:off x="1129221" y="836762"/>
            <a:ext cx="5327314" cy="2899680"/>
          </a:xfrm>
          <a:prstGeom prst="rect">
            <a:avLst/>
          </a:prstGeom>
          <a:blipFill>
            <a:blip r:embed="rId4" cstate="print"/>
            <a:stretch>
              <a:fillRect/>
            </a:stretch>
          </a:blipFill>
        </p:spPr>
        <p:txBody>
          <a:bodyPr wrap="square" lIns="0" tIns="0" rIns="0" bIns="0" rtlCol="0"/>
          <a:lstStyle/>
          <a:p>
            <a:endParaRPr/>
          </a:p>
        </p:txBody>
      </p:sp>
      <p:sp>
        <p:nvSpPr>
          <p:cNvPr id="16" name="object 5"/>
          <p:cNvSpPr/>
          <p:nvPr/>
        </p:nvSpPr>
        <p:spPr>
          <a:xfrm>
            <a:off x="1129221" y="3653617"/>
            <a:ext cx="5864729" cy="2887848"/>
          </a:xfrm>
          <a:prstGeom prst="rect">
            <a:avLst/>
          </a:prstGeom>
          <a:blipFill>
            <a:blip r:embed="rId5" cstate="print"/>
            <a:stretch>
              <a:fillRect/>
            </a:stretch>
          </a:blipFill>
        </p:spPr>
        <p:txBody>
          <a:bodyPr wrap="square" lIns="0" tIns="0" rIns="0" bIns="0" rtlCol="0"/>
          <a:lstStyle/>
          <a:p>
            <a:endParaRP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718" y="3873261"/>
            <a:ext cx="4769974" cy="2668204"/>
          </a:xfrm>
          <a:prstGeom prst="rect">
            <a:avLst/>
          </a:prstGeom>
        </p:spPr>
      </p:pic>
      <p:sp>
        <p:nvSpPr>
          <p:cNvPr id="4" name="テキスト ボックス 3"/>
          <p:cNvSpPr txBox="1"/>
          <p:nvPr/>
        </p:nvSpPr>
        <p:spPr>
          <a:xfrm>
            <a:off x="7168551" y="6276818"/>
            <a:ext cx="4822166" cy="523220"/>
          </a:xfrm>
          <a:prstGeom prst="rect">
            <a:avLst/>
          </a:prstGeom>
          <a:noFill/>
        </p:spPr>
        <p:txBody>
          <a:bodyPr wrap="square" rtlCol="0">
            <a:spAutoFit/>
          </a:bodyPr>
          <a:lstStyle/>
          <a:p>
            <a:r>
              <a:rPr kumimoji="1" lang="ja-JP" altLang="en-US" sz="1400" b="1" dirty="0">
                <a:solidFill>
                  <a:schemeClr val="bg1"/>
                </a:solidFill>
                <a:latin typeface="Meiryo UI" panose="020B0604030504040204" pitchFamily="50" charset="-128"/>
                <a:ea typeface="Meiryo UI" panose="020B0604030504040204" pitchFamily="50" charset="-128"/>
              </a:rPr>
              <a:t>昔の三輪自動車はこんな感じ</a:t>
            </a:r>
            <a:r>
              <a:rPr kumimoji="1" lang="en-US" altLang="ja-JP" sz="1400" b="1" dirty="0">
                <a:solidFill>
                  <a:schemeClr val="bg1"/>
                </a:solidFill>
                <a:latin typeface="Meiryo UI" panose="020B0604030504040204" pitchFamily="50" charset="-128"/>
                <a:ea typeface="Meiryo UI" panose="020B0604030504040204" pitchFamily="50" charset="-128"/>
              </a:rPr>
              <a:t>~</a:t>
            </a:r>
            <a:r>
              <a:rPr kumimoji="1" lang="ja-JP" altLang="en-US" sz="1400" b="1" dirty="0">
                <a:solidFill>
                  <a:schemeClr val="bg1"/>
                </a:solidFill>
                <a:latin typeface="Meiryo UI" panose="020B0604030504040204" pitchFamily="50" charset="-128"/>
                <a:ea typeface="Meiryo UI" panose="020B0604030504040204" pitchFamily="50" charset="-128"/>
              </a:rPr>
              <a:t>良く倒れていたな・・・懐かしい</a:t>
            </a:r>
            <a:endParaRPr kumimoji="1" lang="en-US" altLang="ja-JP" sz="1400" b="1" dirty="0">
              <a:solidFill>
                <a:schemeClr val="bg1"/>
              </a:solidFill>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マツダ</a:t>
            </a:r>
            <a:r>
              <a:rPr lang="en-US" altLang="ja-JP" sz="1400" b="1" dirty="0">
                <a:latin typeface="Meiryo UI" panose="020B0604030504040204" pitchFamily="50" charset="-128"/>
                <a:ea typeface="Meiryo UI" panose="020B0604030504040204" pitchFamily="50" charset="-128"/>
              </a:rPr>
              <a:t>T1500</a:t>
            </a:r>
            <a:endParaRPr kumimoji="1" lang="ja-JP" altLang="en-US" sz="1400" b="1"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52</a:t>
            </a:fld>
            <a:endParaRPr kumimoji="1" lang="ja-JP" altLang="en-US"/>
          </a:p>
        </p:txBody>
      </p:sp>
      <p:sp>
        <p:nvSpPr>
          <p:cNvPr id="14" name="テキスト ボックス 1"/>
          <p:cNvSpPr txBox="1">
            <a:spLocks noChangeArrowheads="1"/>
          </p:cNvSpPr>
          <p:nvPr/>
        </p:nvSpPr>
        <p:spPr bwMode="auto">
          <a:xfrm>
            <a:off x="-119243" y="6627812"/>
            <a:ext cx="14398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Local Motors</a:t>
            </a:r>
            <a:endParaRPr lang="ja-JP" altLang="en-US" sz="9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3409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36" name="角丸四角形 3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可愛い</a:t>
            </a:r>
            <a:r>
              <a:rPr lang="en-US" altLang="ja-JP" sz="1600" b="1" dirty="0">
                <a:solidFill>
                  <a:schemeClr val="tx1"/>
                </a:solidFill>
                <a:latin typeface="Meiryo UI" panose="020B0604030504040204" pitchFamily="50" charset="-128"/>
                <a:ea typeface="Meiryo UI" panose="020B0604030504040204" pitchFamily="50" charset="-128"/>
              </a:rPr>
              <a:t>Olli~</a:t>
            </a:r>
          </a:p>
        </p:txBody>
      </p:sp>
      <p:sp>
        <p:nvSpPr>
          <p:cNvPr id="37" name="角丸四角形 3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8" name="角丸四角形 3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53</a:t>
            </a:fld>
            <a:endParaRPr kumimoji="1" lang="ja-JP" altLang="en-US"/>
          </a:p>
        </p:txBody>
      </p:sp>
      <p:sp>
        <p:nvSpPr>
          <p:cNvPr id="14" name="正方形/長方形 13"/>
          <p:cNvSpPr/>
          <p:nvPr/>
        </p:nvSpPr>
        <p:spPr>
          <a:xfrm>
            <a:off x="1377" y="6513718"/>
            <a:ext cx="8579769" cy="3693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http://jp.techcrunch.com/2016/06/17/20160616ibms-watson-makes-a-move-into-self-driving-cars-with-olli-a-minibus-from-local-motors/?utm_source=tcdaily_20160617&amp;utm_medium=email&amp;ncid=tcdaily</a:t>
            </a:r>
            <a:endParaRPr lang="ja-JP" altLang="en-US" sz="900" dirty="0">
              <a:latin typeface="Meiryo UI" panose="020B0604030504040204" pitchFamily="50" charset="-128"/>
              <a:ea typeface="Meiryo UI" panose="020B0604030504040204" pitchFamily="50" charset="-128"/>
            </a:endParaRPr>
          </a:p>
        </p:txBody>
      </p:sp>
      <p:sp>
        <p:nvSpPr>
          <p:cNvPr id="17" name="正方形/長方形 16"/>
          <p:cNvSpPr/>
          <p:nvPr/>
        </p:nvSpPr>
        <p:spPr>
          <a:xfrm>
            <a:off x="1061609" y="854537"/>
            <a:ext cx="10504132"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IBM</a:t>
            </a:r>
            <a:r>
              <a:rPr lang="ja-JP" altLang="en-US" sz="1600" dirty="0">
                <a:latin typeface="Meiryo UI" panose="020B0604030504040204" pitchFamily="50" charset="-128"/>
                <a:ea typeface="Meiryo UI" panose="020B0604030504040204" pitchFamily="50" charset="-128"/>
              </a:rPr>
              <a:t>とローカルモータースによる「バス」</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「自動運転」</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「人工知能」</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プリンタ」を取り入れた素敵な「</a:t>
            </a:r>
            <a:r>
              <a:rPr lang="en-US" altLang="ja-JP" sz="1600" dirty="0">
                <a:latin typeface="Meiryo UI" panose="020B0604030504040204" pitchFamily="50" charset="-128"/>
                <a:ea typeface="Meiryo UI" panose="020B0604030504040204" pitchFamily="50" charset="-128"/>
              </a:rPr>
              <a:t>Olli</a:t>
            </a:r>
            <a:r>
              <a:rPr lang="ja-JP" altLang="en-US" sz="1600" dirty="0">
                <a:latin typeface="Meiryo UI" panose="020B0604030504040204" pitchFamily="50" charset="-128"/>
                <a:ea typeface="Meiryo UI" panose="020B0604030504040204" pitchFamily="50" charset="-128"/>
              </a:rPr>
              <a:t>」です。</a:t>
            </a:r>
          </a:p>
        </p:txBody>
      </p:sp>
      <p:pic>
        <p:nvPicPr>
          <p:cNvPr id="18" name="Picture 2" descr="https://techcrunchjp.files.wordpress.com/2016/06/2016-06-17-watson-olli.jpg?w=10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523" y="1259749"/>
            <a:ext cx="7743455" cy="5067871"/>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42" y="5124689"/>
            <a:ext cx="3391871" cy="1202931"/>
          </a:xfrm>
          <a:prstGeom prst="rect">
            <a:avLst/>
          </a:prstGeom>
        </p:spPr>
      </p:pic>
      <p:sp>
        <p:nvSpPr>
          <p:cNvPr id="20" name="曲折矢印 19"/>
          <p:cNvSpPr/>
          <p:nvPr/>
        </p:nvSpPr>
        <p:spPr>
          <a:xfrm>
            <a:off x="2248572" y="4138699"/>
            <a:ext cx="1708951" cy="952661"/>
          </a:xfrm>
          <a:prstGeom prst="bentArrow">
            <a:avLst>
              <a:gd name="adj1" fmla="val 25000"/>
              <a:gd name="adj2" fmla="val 32877"/>
              <a:gd name="adj3" fmla="val 25000"/>
              <a:gd name="adj4" fmla="val 43750"/>
            </a:avLst>
          </a:prstGeom>
          <a:solidFill>
            <a:srgbClr val="FF000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p:cNvSpPr/>
          <p:nvPr/>
        </p:nvSpPr>
        <p:spPr>
          <a:xfrm>
            <a:off x="137642" y="1308131"/>
            <a:ext cx="3684715" cy="289310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カメラやセンサーで道路をスキャンする</a:t>
            </a:r>
            <a:r>
              <a:rPr lang="en-US" altLang="ja-JP" sz="1400" dirty="0">
                <a:latin typeface="Meiryo UI" panose="020B0604030504040204" pitchFamily="50" charset="-128"/>
                <a:ea typeface="Meiryo UI" panose="020B0604030504040204" pitchFamily="50" charset="-128"/>
              </a:rPr>
              <a:t>LIDAR(Light Detection and Ranging)</a:t>
            </a:r>
            <a:r>
              <a:rPr lang="ja-JP" altLang="en-US" sz="1400" dirty="0">
                <a:latin typeface="Meiryo UI" panose="020B0604030504040204" pitchFamily="50" charset="-128"/>
                <a:ea typeface="Meiryo UI" panose="020B0604030504040204" pitchFamily="50" charset="-128"/>
              </a:rPr>
              <a:t>技術を用いた自律走行機能を備えた</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人を収容可能な小型バス。動力は出力</a:t>
            </a:r>
            <a:r>
              <a:rPr lang="en-US" altLang="ja-JP" sz="1400" dirty="0">
                <a:latin typeface="Meiryo UI" panose="020B0604030504040204" pitchFamily="50" charset="-128"/>
                <a:ea typeface="Meiryo UI" panose="020B0604030504040204" pitchFamily="50" charset="-128"/>
              </a:rPr>
              <a:t>40hp</a:t>
            </a:r>
            <a:r>
              <a:rPr lang="ja-JP" altLang="en-US" sz="1400" dirty="0">
                <a:latin typeface="Meiryo UI" panose="020B0604030504040204" pitchFamily="50" charset="-128"/>
                <a:ea typeface="Meiryo UI" panose="020B0604030504040204" pitchFamily="50" charset="-128"/>
              </a:rPr>
              <a:t>＆トルク</a:t>
            </a:r>
            <a:r>
              <a:rPr lang="en-US" altLang="ja-JP" sz="1400" dirty="0">
                <a:latin typeface="Meiryo UI" panose="020B0604030504040204" pitchFamily="50" charset="-128"/>
                <a:ea typeface="Meiryo UI" panose="020B0604030504040204" pitchFamily="50" charset="-128"/>
              </a:rPr>
              <a:t>125Nm</a:t>
            </a:r>
            <a:r>
              <a:rPr lang="ja-JP" altLang="en-US" sz="1400" dirty="0">
                <a:latin typeface="Meiryo UI" panose="020B0604030504040204" pitchFamily="50" charset="-128"/>
                <a:ea typeface="Meiryo UI" panose="020B0604030504040204" pitchFamily="50" charset="-128"/>
              </a:rPr>
              <a:t>の電気モーターで、最高速度は</a:t>
            </a:r>
            <a:r>
              <a:rPr lang="en-US" altLang="ja-JP" sz="1400" dirty="0">
                <a:latin typeface="Meiryo UI" panose="020B0604030504040204" pitchFamily="50" charset="-128"/>
                <a:ea typeface="Meiryo UI" panose="020B0604030504040204" pitchFamily="50" charset="-128"/>
              </a:rPr>
              <a:t>20Km</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１回の充電で</a:t>
            </a:r>
            <a:r>
              <a:rPr lang="en-US" altLang="ja-JP" sz="1400" dirty="0">
                <a:latin typeface="Meiryo UI" panose="020B0604030504040204" pitchFamily="50" charset="-128"/>
                <a:ea typeface="Meiryo UI" panose="020B0604030504040204" pitchFamily="50" charset="-128"/>
              </a:rPr>
              <a:t>50km</a:t>
            </a:r>
            <a:r>
              <a:rPr lang="ja-JP" altLang="en-US" sz="1400" dirty="0">
                <a:latin typeface="Meiryo UI" panose="020B0604030504040204" pitchFamily="50" charset="-128"/>
                <a:ea typeface="Meiryo UI" panose="020B0604030504040204" pitchFamily="50" charset="-128"/>
              </a:rPr>
              <a:t>の走行が可能なオンボードのバッテリーパックを搭載している。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ボディの製作には、</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プリンタを採用。</a:t>
            </a:r>
            <a:br>
              <a:rPr lang="ja-JP" altLang="en-US" sz="1400" dirty="0">
                <a:latin typeface="Meiryo UI" panose="020B0604030504040204" pitchFamily="50" charset="-128"/>
                <a:ea typeface="Meiryo UI" panose="020B0604030504040204" pitchFamily="50" charset="-128"/>
              </a:rPr>
            </a:b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乗客への対応を行うインターフェイスは、</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IBM</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“Watson API”</a:t>
            </a:r>
            <a:r>
              <a:rPr lang="ja-JP" altLang="en-US" sz="1400" dirty="0">
                <a:latin typeface="Meiryo UI" panose="020B0604030504040204" pitchFamily="50" charset="-128"/>
                <a:ea typeface="Meiryo UI" panose="020B0604030504040204" pitchFamily="50" charset="-128"/>
              </a:rPr>
              <a:t>を採用。これにより人間を介さずとも乗客の要望や質問への速やかな受け答えが可能になる優れもの。</a:t>
            </a:r>
          </a:p>
        </p:txBody>
      </p:sp>
    </p:spTree>
    <p:extLst>
      <p:ext uri="{BB962C8B-B14F-4D97-AF65-F5344CB8AC3E}">
        <p14:creationId xmlns:p14="http://schemas.microsoft.com/office/powerpoint/2010/main" val="1229952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3"/>
          <p:cNvSpPr/>
          <p:nvPr/>
        </p:nvSpPr>
        <p:spPr>
          <a:xfrm>
            <a:off x="1" y="785004"/>
            <a:ext cx="3409810" cy="2898050"/>
          </a:xfrm>
          <a:prstGeom prst="rect">
            <a:avLst/>
          </a:prstGeom>
          <a:blipFill>
            <a:blip r:embed="rId2" cstate="print"/>
            <a:stretch>
              <a:fillRect/>
            </a:stretch>
          </a:blipFill>
        </p:spPr>
        <p:txBody>
          <a:bodyPr wrap="square" lIns="0" tIns="0" rIns="0" bIns="0" rtlCol="0"/>
          <a:lstStyle/>
          <a:p>
            <a:endParaRPr/>
          </a:p>
        </p:txBody>
      </p:sp>
      <p:sp>
        <p:nvSpPr>
          <p:cNvPr id="35" name="正方形/長方形 3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36" name="角丸四角形 3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Olli</a:t>
            </a:r>
            <a:r>
              <a:rPr lang="ja-JP" altLang="en-US" sz="1600" b="1" dirty="0">
                <a:solidFill>
                  <a:schemeClr val="tx1"/>
                </a:solidFill>
                <a:latin typeface="Meiryo UI" panose="020B0604030504040204" pitchFamily="50" charset="-128"/>
                <a:ea typeface="Meiryo UI" panose="020B0604030504040204" pitchFamily="50" charset="-128"/>
              </a:rPr>
              <a:t>　組み立ては</a:t>
            </a:r>
            <a:r>
              <a:rPr lang="en-US" altLang="ja-JP" sz="1600" b="1" dirty="0">
                <a:solidFill>
                  <a:schemeClr val="tx1"/>
                </a:solidFill>
                <a:latin typeface="Meiryo UI" panose="020B0604030504040204" pitchFamily="50" charset="-128"/>
                <a:ea typeface="Meiryo UI" panose="020B0604030504040204" pitchFamily="50" charset="-128"/>
              </a:rPr>
              <a:t>10</a:t>
            </a:r>
            <a:r>
              <a:rPr lang="ja-JP" altLang="en-US" sz="1600" b="1" dirty="0">
                <a:solidFill>
                  <a:schemeClr val="tx1"/>
                </a:solidFill>
                <a:latin typeface="Meiryo UI" panose="020B0604030504040204" pitchFamily="50" charset="-128"/>
                <a:ea typeface="Meiryo UI" panose="020B0604030504040204" pitchFamily="50" charset="-128"/>
              </a:rPr>
              <a:t>時間もあれば十分とのこと・・・</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37" name="角丸四角形 3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38" name="角丸四角形 3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39"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bject 5"/>
          <p:cNvSpPr/>
          <p:nvPr/>
        </p:nvSpPr>
        <p:spPr>
          <a:xfrm>
            <a:off x="7102119" y="2563751"/>
            <a:ext cx="5061331" cy="4294249"/>
          </a:xfrm>
          <a:prstGeom prst="rect">
            <a:avLst/>
          </a:prstGeom>
          <a:blipFill>
            <a:blip r:embed="rId4" cstate="print"/>
            <a:stretch>
              <a:fillRect/>
            </a:stretch>
          </a:blipFill>
        </p:spPr>
        <p:txBody>
          <a:bodyPr wrap="square" lIns="0" tIns="0" rIns="0" bIns="0" rtlCol="0"/>
          <a:lstStyle/>
          <a:p>
            <a:endParaRPr/>
          </a:p>
        </p:txBody>
      </p:sp>
      <p:sp>
        <p:nvSpPr>
          <p:cNvPr id="51" name="object 6"/>
          <p:cNvSpPr/>
          <p:nvPr/>
        </p:nvSpPr>
        <p:spPr>
          <a:xfrm>
            <a:off x="3529222" y="4393681"/>
            <a:ext cx="2191350" cy="350900"/>
          </a:xfrm>
          <a:prstGeom prst="rect">
            <a:avLst/>
          </a:prstGeom>
          <a:blipFill>
            <a:blip r:embed="rId5" cstate="print"/>
            <a:stretch>
              <a:fillRect/>
            </a:stretch>
          </a:blipFill>
        </p:spPr>
        <p:txBody>
          <a:bodyPr wrap="square" lIns="0" tIns="0" rIns="0" bIns="0" rtlCol="0"/>
          <a:lstStyle/>
          <a:p>
            <a:endParaRPr/>
          </a:p>
        </p:txBody>
      </p:sp>
      <p:sp>
        <p:nvSpPr>
          <p:cNvPr id="52" name="object 7"/>
          <p:cNvSpPr/>
          <p:nvPr/>
        </p:nvSpPr>
        <p:spPr>
          <a:xfrm>
            <a:off x="3529222" y="5458588"/>
            <a:ext cx="1448452" cy="342828"/>
          </a:xfrm>
          <a:prstGeom prst="rect">
            <a:avLst/>
          </a:prstGeom>
          <a:blipFill>
            <a:blip r:embed="rId6" cstate="print"/>
            <a:stretch>
              <a:fillRect/>
            </a:stretch>
          </a:blipFill>
        </p:spPr>
        <p:txBody>
          <a:bodyPr wrap="square" lIns="0" tIns="0" rIns="0" bIns="0" rtlCol="0"/>
          <a:lstStyle/>
          <a:p>
            <a:endParaRPr/>
          </a:p>
        </p:txBody>
      </p:sp>
      <p:sp>
        <p:nvSpPr>
          <p:cNvPr id="53" name="object 8"/>
          <p:cNvSpPr/>
          <p:nvPr/>
        </p:nvSpPr>
        <p:spPr>
          <a:xfrm>
            <a:off x="3571162" y="3327401"/>
            <a:ext cx="899237" cy="340778"/>
          </a:xfrm>
          <a:prstGeom prst="rect">
            <a:avLst/>
          </a:prstGeom>
          <a:blipFill>
            <a:blip r:embed="rId7" cstate="print"/>
            <a:stretch>
              <a:fillRect/>
            </a:stretch>
          </a:blipFill>
        </p:spPr>
        <p:txBody>
          <a:bodyPr wrap="square" lIns="0" tIns="0" rIns="0" bIns="0" rtlCol="0"/>
          <a:lstStyle/>
          <a:p>
            <a:endParaRPr/>
          </a:p>
        </p:txBody>
      </p:sp>
      <p:sp>
        <p:nvSpPr>
          <p:cNvPr id="54" name="object 9"/>
          <p:cNvSpPr txBox="1"/>
          <p:nvPr/>
        </p:nvSpPr>
        <p:spPr>
          <a:xfrm>
            <a:off x="3602281" y="4816621"/>
            <a:ext cx="3086100" cy="469900"/>
          </a:xfrm>
          <a:prstGeom prst="rect">
            <a:avLst/>
          </a:prstGeom>
        </p:spPr>
        <p:txBody>
          <a:bodyPr vert="horz" wrap="square" lIns="0" tIns="0" rIns="0" bIns="0" rtlCol="0">
            <a:spAutoFit/>
          </a:bodyPr>
          <a:lstStyle/>
          <a:p>
            <a:pPr marL="12700" marR="5080">
              <a:lnSpc>
                <a:spcPct val="100000"/>
              </a:lnSpc>
            </a:pPr>
            <a:r>
              <a:rPr sz="1000" spc="-10" dirty="0">
                <a:latin typeface="Arial"/>
                <a:cs typeface="Arial"/>
              </a:rPr>
              <a:t>Natural language </a:t>
            </a:r>
            <a:r>
              <a:rPr sz="1000" spc="-5" dirty="0">
                <a:latin typeface="Arial"/>
                <a:cs typeface="Arial"/>
              </a:rPr>
              <a:t>interaction, </a:t>
            </a:r>
            <a:r>
              <a:rPr sz="1000" dirty="0">
                <a:latin typeface="Arial"/>
                <a:cs typeface="Arial"/>
              </a:rPr>
              <a:t>rider </a:t>
            </a:r>
            <a:r>
              <a:rPr sz="1000" spc="-5" dirty="0">
                <a:latin typeface="Arial"/>
                <a:cs typeface="Arial"/>
              </a:rPr>
              <a:t>preference learning,  </a:t>
            </a:r>
            <a:r>
              <a:rPr sz="1000" spc="-10" dirty="0">
                <a:latin typeface="Arial"/>
                <a:cs typeface="Arial"/>
              </a:rPr>
              <a:t>transit </a:t>
            </a:r>
            <a:r>
              <a:rPr sz="1000" dirty="0">
                <a:latin typeface="Arial"/>
                <a:cs typeface="Arial"/>
              </a:rPr>
              <a:t>integration, </a:t>
            </a:r>
            <a:r>
              <a:rPr sz="1000" spc="-15" dirty="0">
                <a:latin typeface="Arial"/>
                <a:cs typeface="Arial"/>
              </a:rPr>
              <a:t>traffic-weather-POi </a:t>
            </a:r>
            <a:r>
              <a:rPr sz="1000" spc="5" dirty="0">
                <a:latin typeface="Arial"/>
                <a:cs typeface="Arial"/>
              </a:rPr>
              <a:t>big </a:t>
            </a:r>
            <a:r>
              <a:rPr sz="1000" spc="-5" dirty="0">
                <a:latin typeface="Arial"/>
                <a:cs typeface="Arial"/>
              </a:rPr>
              <a:t>data  </a:t>
            </a:r>
            <a:r>
              <a:rPr sz="1000" dirty="0">
                <a:latin typeface="Arial"/>
                <a:cs typeface="Arial"/>
              </a:rPr>
              <a:t>integration, drive </a:t>
            </a:r>
            <a:r>
              <a:rPr sz="1000" spc="-15" dirty="0">
                <a:latin typeface="Arial"/>
                <a:cs typeface="Arial"/>
              </a:rPr>
              <a:t>analytics, </a:t>
            </a:r>
            <a:r>
              <a:rPr sz="1000" dirty="0">
                <a:latin typeface="Arial"/>
                <a:cs typeface="Arial"/>
              </a:rPr>
              <a:t>fleet</a:t>
            </a:r>
            <a:r>
              <a:rPr sz="1000" spc="-140" dirty="0">
                <a:latin typeface="Arial"/>
                <a:cs typeface="Arial"/>
              </a:rPr>
              <a:t> </a:t>
            </a:r>
            <a:r>
              <a:rPr sz="1000" spc="-15" dirty="0">
                <a:latin typeface="Arial"/>
                <a:cs typeface="Arial"/>
              </a:rPr>
              <a:t>management</a:t>
            </a:r>
            <a:endParaRPr sz="1000" dirty="0">
              <a:latin typeface="Arial"/>
              <a:cs typeface="Arial"/>
            </a:endParaRPr>
          </a:p>
        </p:txBody>
      </p:sp>
      <p:sp>
        <p:nvSpPr>
          <p:cNvPr id="55" name="object 10"/>
          <p:cNvSpPr txBox="1"/>
          <p:nvPr/>
        </p:nvSpPr>
        <p:spPr>
          <a:xfrm>
            <a:off x="3548999" y="5795006"/>
            <a:ext cx="1790064"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Design </a:t>
            </a:r>
            <a:r>
              <a:rPr sz="1000" spc="-5" dirty="0">
                <a:latin typeface="Arial"/>
                <a:cs typeface="Arial"/>
              </a:rPr>
              <a:t>software, </a:t>
            </a:r>
            <a:r>
              <a:rPr sz="1000" spc="5" dirty="0">
                <a:latin typeface="Arial"/>
                <a:cs typeface="Arial"/>
              </a:rPr>
              <a:t>V2X</a:t>
            </a:r>
            <a:r>
              <a:rPr sz="1000" spc="-155" dirty="0">
                <a:latin typeface="Arial"/>
                <a:cs typeface="Arial"/>
              </a:rPr>
              <a:t> </a:t>
            </a:r>
            <a:r>
              <a:rPr sz="1000" spc="-10" dirty="0">
                <a:latin typeface="Arial"/>
                <a:cs typeface="Arial"/>
              </a:rPr>
              <a:t>hardware</a:t>
            </a:r>
            <a:endParaRPr sz="1000">
              <a:latin typeface="Arial"/>
              <a:cs typeface="Arial"/>
            </a:endParaRPr>
          </a:p>
        </p:txBody>
      </p:sp>
      <p:sp>
        <p:nvSpPr>
          <p:cNvPr id="56" name="object 11"/>
          <p:cNvSpPr txBox="1"/>
          <p:nvPr/>
        </p:nvSpPr>
        <p:spPr>
          <a:xfrm>
            <a:off x="3551845" y="3749558"/>
            <a:ext cx="2051050" cy="469900"/>
          </a:xfrm>
          <a:prstGeom prst="rect">
            <a:avLst/>
          </a:prstGeom>
        </p:spPr>
        <p:txBody>
          <a:bodyPr vert="horz" wrap="square" lIns="0" tIns="0" rIns="0" bIns="0" rtlCol="0">
            <a:spAutoFit/>
          </a:bodyPr>
          <a:lstStyle/>
          <a:p>
            <a:pPr marL="12700" marR="5080">
              <a:lnSpc>
                <a:spcPct val="100000"/>
              </a:lnSpc>
            </a:pPr>
            <a:r>
              <a:rPr sz="1000" spc="-10" dirty="0">
                <a:latin typeface="Arial"/>
                <a:cs typeface="Arial"/>
              </a:rPr>
              <a:t>On </a:t>
            </a:r>
            <a:r>
              <a:rPr sz="1000" spc="-5" dirty="0">
                <a:latin typeface="Arial"/>
                <a:cs typeface="Arial"/>
              </a:rPr>
              <a:t>board autonomous </a:t>
            </a:r>
            <a:r>
              <a:rPr sz="1000" dirty="0">
                <a:latin typeface="Arial"/>
                <a:cs typeface="Arial"/>
              </a:rPr>
              <a:t>computing,  embedded </a:t>
            </a:r>
            <a:r>
              <a:rPr sz="1000" spc="-5" dirty="0">
                <a:latin typeface="Arial"/>
                <a:cs typeface="Arial"/>
              </a:rPr>
              <a:t>AV middleware,</a:t>
            </a:r>
            <a:r>
              <a:rPr sz="1000" spc="-100" dirty="0">
                <a:latin typeface="Arial"/>
                <a:cs typeface="Arial"/>
              </a:rPr>
              <a:t> </a:t>
            </a:r>
            <a:r>
              <a:rPr sz="1000" spc="-15" dirty="0">
                <a:latin typeface="Arial"/>
                <a:cs typeface="Arial"/>
              </a:rPr>
              <a:t>sensors,  </a:t>
            </a:r>
            <a:r>
              <a:rPr sz="1000" dirty="0">
                <a:latin typeface="Arial"/>
                <a:cs typeface="Arial"/>
              </a:rPr>
              <a:t>conduit </a:t>
            </a:r>
            <a:r>
              <a:rPr sz="1000" spc="5" dirty="0">
                <a:latin typeface="Arial"/>
                <a:cs typeface="Arial"/>
              </a:rPr>
              <a:t>for </a:t>
            </a:r>
            <a:r>
              <a:rPr sz="1000" spc="-5" dirty="0">
                <a:latin typeface="Arial"/>
                <a:cs typeface="Arial"/>
              </a:rPr>
              <a:t>autonomous</a:t>
            </a:r>
            <a:r>
              <a:rPr sz="1000" spc="-135" dirty="0">
                <a:latin typeface="Arial"/>
                <a:cs typeface="Arial"/>
              </a:rPr>
              <a:t> </a:t>
            </a:r>
            <a:r>
              <a:rPr sz="1000" spc="-10" dirty="0">
                <a:latin typeface="Arial"/>
                <a:cs typeface="Arial"/>
              </a:rPr>
              <a:t>hardware</a:t>
            </a:r>
            <a:endParaRPr sz="1000">
              <a:latin typeface="Arial"/>
              <a:cs typeface="Arial"/>
            </a:endParaRPr>
          </a:p>
        </p:txBody>
      </p:sp>
      <p:sp>
        <p:nvSpPr>
          <p:cNvPr id="57" name="object 12"/>
          <p:cNvSpPr/>
          <p:nvPr/>
        </p:nvSpPr>
        <p:spPr>
          <a:xfrm>
            <a:off x="7788426" y="3583420"/>
            <a:ext cx="126364" cy="125730"/>
          </a:xfrm>
          <a:custGeom>
            <a:avLst/>
            <a:gdLst/>
            <a:ahLst/>
            <a:cxnLst/>
            <a:rect l="l" t="t" r="r" b="b"/>
            <a:pathLst>
              <a:path w="126364" h="125730">
                <a:moveTo>
                  <a:pt x="63596" y="-3855"/>
                </a:moveTo>
                <a:lnTo>
                  <a:pt x="39212" y="987"/>
                </a:lnTo>
                <a:lnTo>
                  <a:pt x="19126" y="14292"/>
                </a:lnTo>
                <a:lnTo>
                  <a:pt x="5494" y="34225"/>
                </a:lnTo>
                <a:lnTo>
                  <a:pt x="471" y="58949"/>
                </a:lnTo>
                <a:lnTo>
                  <a:pt x="5494" y="83713"/>
                </a:lnTo>
                <a:lnTo>
                  <a:pt x="19126" y="103734"/>
                </a:lnTo>
                <a:lnTo>
                  <a:pt x="39212" y="117127"/>
                </a:lnTo>
                <a:lnTo>
                  <a:pt x="63596" y="122010"/>
                </a:lnTo>
                <a:lnTo>
                  <a:pt x="88336" y="117127"/>
                </a:lnTo>
                <a:lnTo>
                  <a:pt x="108337" y="103734"/>
                </a:lnTo>
                <a:lnTo>
                  <a:pt x="121717" y="83713"/>
                </a:lnTo>
                <a:lnTo>
                  <a:pt x="126595" y="58949"/>
                </a:lnTo>
                <a:lnTo>
                  <a:pt x="125344" y="46359"/>
                </a:lnTo>
                <a:lnTo>
                  <a:pt x="98944" y="6495"/>
                </a:lnTo>
                <a:lnTo>
                  <a:pt x="63596" y="-3855"/>
                </a:lnTo>
                <a:close/>
              </a:path>
            </a:pathLst>
          </a:custGeom>
          <a:solidFill>
            <a:srgbClr val="24B9E8"/>
          </a:solidFill>
        </p:spPr>
        <p:txBody>
          <a:bodyPr wrap="square" lIns="0" tIns="0" rIns="0" bIns="0" rtlCol="0"/>
          <a:lstStyle/>
          <a:p>
            <a:endParaRPr/>
          </a:p>
        </p:txBody>
      </p:sp>
      <p:sp>
        <p:nvSpPr>
          <p:cNvPr id="58" name="object 13"/>
          <p:cNvSpPr/>
          <p:nvPr/>
        </p:nvSpPr>
        <p:spPr>
          <a:xfrm>
            <a:off x="8212861" y="5783949"/>
            <a:ext cx="127000" cy="127000"/>
          </a:xfrm>
          <a:custGeom>
            <a:avLst/>
            <a:gdLst/>
            <a:ahLst/>
            <a:cxnLst/>
            <a:rect l="l" t="t" r="r" b="b"/>
            <a:pathLst>
              <a:path w="127000" h="127000">
                <a:moveTo>
                  <a:pt x="63512" y="-1476"/>
                </a:moveTo>
                <a:lnTo>
                  <a:pt x="39201" y="3565"/>
                </a:lnTo>
                <a:lnTo>
                  <a:pt x="19153" y="17308"/>
                </a:lnTo>
                <a:lnTo>
                  <a:pt x="5535" y="37677"/>
                </a:lnTo>
                <a:lnTo>
                  <a:pt x="514" y="62600"/>
                </a:lnTo>
                <a:lnTo>
                  <a:pt x="5535" y="86942"/>
                </a:lnTo>
                <a:lnTo>
                  <a:pt x="19153" y="106927"/>
                </a:lnTo>
                <a:lnTo>
                  <a:pt x="39201" y="120456"/>
                </a:lnTo>
                <a:lnTo>
                  <a:pt x="63512" y="125432"/>
                </a:lnTo>
                <a:lnTo>
                  <a:pt x="88410" y="120456"/>
                </a:lnTo>
                <a:lnTo>
                  <a:pt x="108760" y="106927"/>
                </a:lnTo>
                <a:lnTo>
                  <a:pt x="122489" y="86942"/>
                </a:lnTo>
                <a:lnTo>
                  <a:pt x="127526" y="62600"/>
                </a:lnTo>
                <a:lnTo>
                  <a:pt x="126262" y="49899"/>
                </a:lnTo>
                <a:lnTo>
                  <a:pt x="98966" y="9304"/>
                </a:lnTo>
                <a:lnTo>
                  <a:pt x="63512" y="-1476"/>
                </a:lnTo>
                <a:close/>
              </a:path>
            </a:pathLst>
          </a:custGeom>
          <a:solidFill>
            <a:srgbClr val="24B9E8"/>
          </a:solidFill>
        </p:spPr>
        <p:txBody>
          <a:bodyPr wrap="square" lIns="0" tIns="0" rIns="0" bIns="0" rtlCol="0"/>
          <a:lstStyle/>
          <a:p>
            <a:endParaRPr/>
          </a:p>
        </p:txBody>
      </p:sp>
      <p:sp>
        <p:nvSpPr>
          <p:cNvPr id="59" name="object 14"/>
          <p:cNvSpPr/>
          <p:nvPr/>
        </p:nvSpPr>
        <p:spPr>
          <a:xfrm>
            <a:off x="8899550" y="5070210"/>
            <a:ext cx="127000" cy="127000"/>
          </a:xfrm>
          <a:custGeom>
            <a:avLst/>
            <a:gdLst/>
            <a:ahLst/>
            <a:cxnLst/>
            <a:rect l="l" t="t" r="r" b="b"/>
            <a:pathLst>
              <a:path w="127000" h="127000">
                <a:moveTo>
                  <a:pt x="64597" y="-2248"/>
                </a:moveTo>
                <a:lnTo>
                  <a:pt x="39698" y="2720"/>
                </a:lnTo>
                <a:lnTo>
                  <a:pt x="19348" y="16234"/>
                </a:lnTo>
                <a:lnTo>
                  <a:pt x="5619" y="36208"/>
                </a:lnTo>
                <a:lnTo>
                  <a:pt x="582" y="60557"/>
                </a:lnTo>
                <a:lnTo>
                  <a:pt x="5619" y="85480"/>
                </a:lnTo>
                <a:lnTo>
                  <a:pt x="19348" y="105850"/>
                </a:lnTo>
                <a:lnTo>
                  <a:pt x="39698" y="119593"/>
                </a:lnTo>
                <a:lnTo>
                  <a:pt x="64597" y="124634"/>
                </a:lnTo>
                <a:lnTo>
                  <a:pt x="88761" y="119593"/>
                </a:lnTo>
                <a:lnTo>
                  <a:pt x="108734" y="105850"/>
                </a:lnTo>
                <a:lnTo>
                  <a:pt x="122324" y="85480"/>
                </a:lnTo>
                <a:lnTo>
                  <a:pt x="127341" y="60557"/>
                </a:lnTo>
                <a:lnTo>
                  <a:pt x="126112" y="48521"/>
                </a:lnTo>
                <a:lnTo>
                  <a:pt x="99265" y="8103"/>
                </a:lnTo>
                <a:lnTo>
                  <a:pt x="64597" y="-2248"/>
                </a:lnTo>
                <a:close/>
              </a:path>
            </a:pathLst>
          </a:custGeom>
          <a:solidFill>
            <a:srgbClr val="24B9E8"/>
          </a:solidFill>
        </p:spPr>
        <p:txBody>
          <a:bodyPr wrap="square" lIns="0" tIns="0" rIns="0" bIns="0" rtlCol="0"/>
          <a:lstStyle/>
          <a:p>
            <a:endParaRPr/>
          </a:p>
        </p:txBody>
      </p:sp>
      <p:sp>
        <p:nvSpPr>
          <p:cNvPr id="60" name="object 15"/>
          <p:cNvSpPr/>
          <p:nvPr/>
        </p:nvSpPr>
        <p:spPr>
          <a:xfrm>
            <a:off x="3529222" y="6378696"/>
            <a:ext cx="1824283" cy="181475"/>
          </a:xfrm>
          <a:prstGeom prst="rect">
            <a:avLst/>
          </a:prstGeom>
          <a:blipFill>
            <a:blip r:embed="rId8" cstate="print"/>
            <a:stretch>
              <a:fillRect/>
            </a:stretch>
          </a:blipFill>
        </p:spPr>
        <p:txBody>
          <a:bodyPr wrap="square" lIns="0" tIns="0" rIns="0" bIns="0" rtlCol="0"/>
          <a:lstStyle/>
          <a:p>
            <a:endParaRPr/>
          </a:p>
        </p:txBody>
      </p:sp>
      <p:sp>
        <p:nvSpPr>
          <p:cNvPr id="61" name="object 16"/>
          <p:cNvSpPr txBox="1"/>
          <p:nvPr/>
        </p:nvSpPr>
        <p:spPr>
          <a:xfrm>
            <a:off x="3548999" y="6582139"/>
            <a:ext cx="231394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Automotive </a:t>
            </a:r>
            <a:r>
              <a:rPr sz="1000" dirty="0">
                <a:latin typeface="Arial"/>
                <a:cs typeface="Arial"/>
              </a:rPr>
              <a:t>electronics </a:t>
            </a:r>
            <a:r>
              <a:rPr sz="1000" spc="-5" dirty="0">
                <a:latin typeface="Arial"/>
                <a:cs typeface="Arial"/>
              </a:rPr>
              <a:t>including</a:t>
            </a:r>
            <a:r>
              <a:rPr sz="1000" spc="-70" dirty="0">
                <a:latin typeface="Arial"/>
                <a:cs typeface="Arial"/>
              </a:rPr>
              <a:t> </a:t>
            </a:r>
            <a:r>
              <a:rPr sz="1000" spc="-10" dirty="0">
                <a:latin typeface="Arial"/>
                <a:cs typeface="Arial"/>
              </a:rPr>
              <a:t>sensors</a:t>
            </a:r>
            <a:endParaRPr sz="1000">
              <a:latin typeface="Arial"/>
              <a:cs typeface="Arial"/>
            </a:endParaRPr>
          </a:p>
        </p:txBody>
      </p:sp>
      <p:sp>
        <p:nvSpPr>
          <p:cNvPr id="62" name="object 17"/>
          <p:cNvSpPr/>
          <p:nvPr/>
        </p:nvSpPr>
        <p:spPr>
          <a:xfrm>
            <a:off x="10369955" y="5196956"/>
            <a:ext cx="125730" cy="126364"/>
          </a:xfrm>
          <a:custGeom>
            <a:avLst/>
            <a:gdLst/>
            <a:ahLst/>
            <a:cxnLst/>
            <a:rect l="l" t="t" r="r" b="b"/>
            <a:pathLst>
              <a:path w="125729" h="126364">
                <a:moveTo>
                  <a:pt x="63474" y="-2111"/>
                </a:moveTo>
                <a:lnTo>
                  <a:pt x="38881" y="2771"/>
                </a:lnTo>
                <a:lnTo>
                  <a:pt x="18956" y="16164"/>
                </a:lnTo>
                <a:lnTo>
                  <a:pt x="5603" y="36185"/>
                </a:lnTo>
                <a:lnTo>
                  <a:pt x="729" y="60948"/>
                </a:lnTo>
                <a:lnTo>
                  <a:pt x="5603" y="85732"/>
                </a:lnTo>
                <a:lnTo>
                  <a:pt x="18956" y="105796"/>
                </a:lnTo>
                <a:lnTo>
                  <a:pt x="38881" y="119233"/>
                </a:lnTo>
                <a:lnTo>
                  <a:pt x="63474" y="124136"/>
                </a:lnTo>
                <a:lnTo>
                  <a:pt x="87785" y="119233"/>
                </a:lnTo>
                <a:lnTo>
                  <a:pt x="107833" y="105796"/>
                </a:lnTo>
                <a:lnTo>
                  <a:pt x="121451" y="85732"/>
                </a:lnTo>
                <a:lnTo>
                  <a:pt x="126472" y="60948"/>
                </a:lnTo>
                <a:lnTo>
                  <a:pt x="125263" y="48503"/>
                </a:lnTo>
                <a:lnTo>
                  <a:pt x="98464" y="8401"/>
                </a:lnTo>
                <a:lnTo>
                  <a:pt x="63474" y="-2111"/>
                </a:lnTo>
                <a:close/>
              </a:path>
            </a:pathLst>
          </a:custGeom>
          <a:solidFill>
            <a:srgbClr val="24B9E8"/>
          </a:solidFill>
        </p:spPr>
        <p:txBody>
          <a:bodyPr wrap="square" lIns="0" tIns="0" rIns="0" bIns="0" rtlCol="0"/>
          <a:lstStyle/>
          <a:p>
            <a:endParaRPr/>
          </a:p>
        </p:txBody>
      </p:sp>
      <p:sp>
        <p:nvSpPr>
          <p:cNvPr id="63" name="object 18"/>
          <p:cNvSpPr/>
          <p:nvPr/>
        </p:nvSpPr>
        <p:spPr>
          <a:xfrm>
            <a:off x="5563005" y="5323067"/>
            <a:ext cx="4869815" cy="1165225"/>
          </a:xfrm>
          <a:custGeom>
            <a:avLst/>
            <a:gdLst/>
            <a:ahLst/>
            <a:cxnLst/>
            <a:rect l="l" t="t" r="r" b="b"/>
            <a:pathLst>
              <a:path w="4869815" h="1165225">
                <a:moveTo>
                  <a:pt x="249" y="1164510"/>
                </a:moveTo>
                <a:lnTo>
                  <a:pt x="4870424" y="1164510"/>
                </a:lnTo>
                <a:lnTo>
                  <a:pt x="4870424" y="-1974"/>
                </a:lnTo>
              </a:path>
            </a:pathLst>
          </a:custGeom>
          <a:ln w="28718">
            <a:solidFill>
              <a:srgbClr val="24B9E8"/>
            </a:solidFill>
          </a:ln>
        </p:spPr>
        <p:txBody>
          <a:bodyPr wrap="square" lIns="0" tIns="0" rIns="0" bIns="0" rtlCol="0"/>
          <a:lstStyle/>
          <a:p>
            <a:endParaRPr/>
          </a:p>
        </p:txBody>
      </p:sp>
      <p:sp>
        <p:nvSpPr>
          <p:cNvPr id="64" name="object 19"/>
          <p:cNvSpPr/>
          <p:nvPr/>
        </p:nvSpPr>
        <p:spPr>
          <a:xfrm>
            <a:off x="4603648" y="3475598"/>
            <a:ext cx="3185160" cy="170815"/>
          </a:xfrm>
          <a:custGeom>
            <a:avLst/>
            <a:gdLst/>
            <a:ahLst/>
            <a:cxnLst/>
            <a:rect l="l" t="t" r="r" b="b"/>
            <a:pathLst>
              <a:path w="3185160" h="170814">
                <a:moveTo>
                  <a:pt x="153" y="-3972"/>
                </a:moveTo>
                <a:lnTo>
                  <a:pt x="1592765" y="-3972"/>
                </a:lnTo>
                <a:lnTo>
                  <a:pt x="1592765" y="166772"/>
                </a:lnTo>
                <a:lnTo>
                  <a:pt x="3185250" y="166772"/>
                </a:lnTo>
              </a:path>
            </a:pathLst>
          </a:custGeom>
          <a:ln w="28720">
            <a:solidFill>
              <a:srgbClr val="24B9E8"/>
            </a:solidFill>
          </a:ln>
        </p:spPr>
        <p:txBody>
          <a:bodyPr wrap="square" lIns="0" tIns="0" rIns="0" bIns="0" rtlCol="0"/>
          <a:lstStyle/>
          <a:p>
            <a:endParaRPr/>
          </a:p>
        </p:txBody>
      </p:sp>
      <p:sp>
        <p:nvSpPr>
          <p:cNvPr id="65" name="object 20"/>
          <p:cNvSpPr/>
          <p:nvPr/>
        </p:nvSpPr>
        <p:spPr>
          <a:xfrm>
            <a:off x="5899683" y="4557638"/>
            <a:ext cx="3000375" cy="575310"/>
          </a:xfrm>
          <a:custGeom>
            <a:avLst/>
            <a:gdLst/>
            <a:ahLst/>
            <a:cxnLst/>
            <a:rect l="l" t="t" r="r" b="b"/>
            <a:pathLst>
              <a:path w="3000375" h="575310">
                <a:moveTo>
                  <a:pt x="282" y="-2802"/>
                </a:moveTo>
                <a:lnTo>
                  <a:pt x="1500175" y="-2802"/>
                </a:lnTo>
                <a:lnTo>
                  <a:pt x="1500175" y="573129"/>
                </a:lnTo>
                <a:lnTo>
                  <a:pt x="3000449" y="573129"/>
                </a:lnTo>
              </a:path>
            </a:pathLst>
          </a:custGeom>
          <a:ln w="28719">
            <a:solidFill>
              <a:srgbClr val="24B9E8"/>
            </a:solidFill>
          </a:ln>
        </p:spPr>
        <p:txBody>
          <a:bodyPr wrap="square" lIns="0" tIns="0" rIns="0" bIns="0" rtlCol="0"/>
          <a:lstStyle/>
          <a:p>
            <a:endParaRPr/>
          </a:p>
        </p:txBody>
      </p:sp>
      <p:sp>
        <p:nvSpPr>
          <p:cNvPr id="66" name="object 21"/>
          <p:cNvSpPr/>
          <p:nvPr/>
        </p:nvSpPr>
        <p:spPr>
          <a:xfrm>
            <a:off x="5072786" y="5599799"/>
            <a:ext cx="3140075" cy="248285"/>
          </a:xfrm>
          <a:custGeom>
            <a:avLst/>
            <a:gdLst/>
            <a:ahLst/>
            <a:cxnLst/>
            <a:rect l="l" t="t" r="r" b="b"/>
            <a:pathLst>
              <a:path w="3140075" h="248285">
                <a:moveTo>
                  <a:pt x="199" y="-1675"/>
                </a:moveTo>
                <a:lnTo>
                  <a:pt x="1570966" y="-1675"/>
                </a:lnTo>
                <a:lnTo>
                  <a:pt x="1570966" y="246750"/>
                </a:lnTo>
                <a:lnTo>
                  <a:pt x="3140589" y="246750"/>
                </a:lnTo>
              </a:path>
            </a:pathLst>
          </a:custGeom>
          <a:ln w="28720">
            <a:solidFill>
              <a:srgbClr val="24B9E8"/>
            </a:solidFill>
          </a:ln>
        </p:spPr>
        <p:txBody>
          <a:bodyPr wrap="square" lIns="0" tIns="0" rIns="0" bIns="0" rtlCol="0"/>
          <a:lstStyle/>
          <a:p>
            <a:endParaRPr/>
          </a:p>
        </p:txBody>
      </p:sp>
      <p:sp>
        <p:nvSpPr>
          <p:cNvPr id="27" name="object 6"/>
          <p:cNvSpPr/>
          <p:nvPr/>
        </p:nvSpPr>
        <p:spPr>
          <a:xfrm>
            <a:off x="11933" y="4123887"/>
            <a:ext cx="3397878" cy="2218846"/>
          </a:xfrm>
          <a:prstGeom prst="rect">
            <a:avLst/>
          </a:prstGeom>
          <a:blipFill>
            <a:blip r:embed="rId9" cstate="print"/>
            <a:stretch>
              <a:fillRect/>
            </a:stretch>
          </a:blipFill>
        </p:spPr>
        <p:txBody>
          <a:bodyPr wrap="square" lIns="0" tIns="0" rIns="0" bIns="0" rtlCol="0"/>
          <a:lstStyle/>
          <a:p>
            <a:endParaRPr/>
          </a:p>
        </p:txBody>
      </p:sp>
      <p:sp>
        <p:nvSpPr>
          <p:cNvPr id="2" name="テキスト ボックス 1"/>
          <p:cNvSpPr txBox="1"/>
          <p:nvPr/>
        </p:nvSpPr>
        <p:spPr>
          <a:xfrm>
            <a:off x="7479662" y="1766324"/>
            <a:ext cx="3717280" cy="646331"/>
          </a:xfrm>
          <a:prstGeom prst="rect">
            <a:avLst/>
          </a:prstGeom>
          <a:solidFill>
            <a:schemeClr val="accent5">
              <a:lumMod val="50000"/>
            </a:schemeClr>
          </a:solidFill>
          <a:ln w="9525">
            <a:solidFill>
              <a:schemeClr val="tx1"/>
            </a:solidFill>
          </a:ln>
          <a:scene3d>
            <a:camera prst="orthographicFront"/>
            <a:lightRig rig="threePt" dir="t"/>
          </a:scene3d>
          <a:sp3d>
            <a:bevelT/>
          </a:sp3d>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ローカルモータース</a:t>
            </a:r>
            <a:r>
              <a:rPr kumimoji="1" lang="en-US" altLang="ja-JP" b="1" dirty="0">
                <a:solidFill>
                  <a:schemeClr val="bg1"/>
                </a:solidFill>
                <a:latin typeface="Meiryo UI" panose="020B0604030504040204" pitchFamily="50" charset="-128"/>
                <a:ea typeface="Meiryo UI" panose="020B0604030504040204" pitchFamily="50" charset="-128"/>
              </a:rPr>
              <a:t>CEO</a:t>
            </a:r>
            <a:r>
              <a:rPr kumimoji="1" lang="ja-JP" altLang="en-US" b="1" dirty="0">
                <a:solidFill>
                  <a:schemeClr val="bg1"/>
                </a:solidFill>
                <a:latin typeface="Meiryo UI" panose="020B0604030504040204" pitchFamily="50" charset="-128"/>
                <a:ea typeface="Meiryo UI" panose="020B0604030504040204" pitchFamily="50" charset="-128"/>
              </a:rPr>
              <a:t>の</a:t>
            </a:r>
            <a:r>
              <a:rPr lang="en-US" altLang="ja-JP" b="1" dirty="0">
                <a:solidFill>
                  <a:schemeClr val="bg1"/>
                </a:solidFill>
                <a:latin typeface="Meiryo UI" panose="020B0604030504040204" pitchFamily="50" charset="-128"/>
                <a:ea typeface="Meiryo UI" panose="020B0604030504040204" pitchFamily="50" charset="-128"/>
              </a:rPr>
              <a:t>John</a:t>
            </a:r>
            <a:r>
              <a:rPr lang="ja-JP" altLang="ja-JP" b="1" dirty="0">
                <a:solidFill>
                  <a:schemeClr val="bg1"/>
                </a:solidFill>
                <a:latin typeface="Meiryo UI" panose="020B0604030504040204" pitchFamily="50" charset="-128"/>
                <a:ea typeface="Meiryo UI" panose="020B0604030504040204" pitchFamily="50" charset="-128"/>
              </a:rPr>
              <a:t>　</a:t>
            </a:r>
            <a:r>
              <a:rPr lang="en-US" altLang="ja-JP" b="1" dirty="0">
                <a:solidFill>
                  <a:schemeClr val="bg1"/>
                </a:solidFill>
                <a:latin typeface="Meiryo UI" panose="020B0604030504040204" pitchFamily="50" charset="-128"/>
                <a:ea typeface="Meiryo UI" panose="020B0604030504040204" pitchFamily="50" charset="-128"/>
              </a:rPr>
              <a:t>Rogers</a:t>
            </a:r>
            <a:r>
              <a:rPr lang="ja-JP" altLang="en-US" b="1" dirty="0">
                <a:solidFill>
                  <a:schemeClr val="bg1"/>
                </a:solidFill>
                <a:latin typeface="Meiryo UI" panose="020B0604030504040204" pitchFamily="50" charset="-128"/>
                <a:ea typeface="Meiryo UI" panose="020B0604030504040204" pitchFamily="50" charset="-128"/>
              </a:rPr>
              <a:t>氏が来社されました。</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4" name="上リボン 3"/>
          <p:cNvSpPr/>
          <p:nvPr/>
        </p:nvSpPr>
        <p:spPr>
          <a:xfrm>
            <a:off x="7559769" y="725256"/>
            <a:ext cx="2254405" cy="744597"/>
          </a:xfrm>
          <a:prstGeom prst="ribbon2">
            <a:avLst/>
          </a:prstGeom>
          <a:solidFill>
            <a:srgbClr val="FFC000"/>
          </a:solidFill>
          <a:ln w="3175">
            <a:solidFill>
              <a:srgbClr val="FF0000"/>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rgbClr val="002060"/>
                </a:solidFill>
                <a:latin typeface="HGP行書体" panose="03000600000000000000" pitchFamily="66" charset="-128"/>
                <a:ea typeface="HGP行書体" panose="03000600000000000000" pitchFamily="66" charset="-128"/>
              </a:rPr>
              <a:t>歓迎</a:t>
            </a:r>
          </a:p>
        </p:txBody>
      </p:sp>
      <p:sp>
        <p:nvSpPr>
          <p:cNvPr id="5" name="スライド番号プレースホルダー 4"/>
          <p:cNvSpPr>
            <a:spLocks noGrp="1"/>
          </p:cNvSpPr>
          <p:nvPr>
            <p:ph type="sldNum" sz="quarter" idx="12"/>
          </p:nvPr>
        </p:nvSpPr>
        <p:spPr>
          <a:xfrm>
            <a:off x="11605517" y="6488292"/>
            <a:ext cx="586483" cy="365125"/>
          </a:xfrm>
        </p:spPr>
        <p:txBody>
          <a:bodyPr/>
          <a:lstStyle/>
          <a:p>
            <a:fld id="{E0111AC5-7BD5-411B-8205-861CC0B8AE82}" type="slidenum">
              <a:rPr kumimoji="1" lang="ja-JP" altLang="en-US" smtClean="0"/>
              <a:t>54</a:t>
            </a:fld>
            <a:endParaRPr kumimoji="1" lang="ja-JP" altLang="en-US" dirty="0"/>
          </a:p>
        </p:txBody>
      </p:sp>
      <p:sp>
        <p:nvSpPr>
          <p:cNvPr id="30" name="object 3"/>
          <p:cNvSpPr/>
          <p:nvPr/>
        </p:nvSpPr>
        <p:spPr>
          <a:xfrm>
            <a:off x="4193304" y="705330"/>
            <a:ext cx="3171592" cy="2100401"/>
          </a:xfrm>
          <a:prstGeom prst="rect">
            <a:avLst/>
          </a:prstGeom>
          <a:blipFill>
            <a:blip r:embed="rId10" cstate="print"/>
            <a:stretch>
              <a:fillRect/>
            </a:stretch>
          </a:blipFill>
        </p:spPr>
        <p:txBody>
          <a:bodyPr wrap="square" lIns="0" tIns="0" rIns="0" bIns="0" rtlCol="0"/>
          <a:lstStyle/>
          <a:p>
            <a:endParaRPr/>
          </a:p>
        </p:txBody>
      </p:sp>
      <p:sp>
        <p:nvSpPr>
          <p:cNvPr id="31" name="正方形/長方形 30"/>
          <p:cNvSpPr/>
          <p:nvPr/>
        </p:nvSpPr>
        <p:spPr>
          <a:xfrm>
            <a:off x="4193303" y="2782880"/>
            <a:ext cx="3171593" cy="430887"/>
          </a:xfrm>
          <a:prstGeom prst="rect">
            <a:avLst/>
          </a:prstGeom>
        </p:spPr>
        <p:txBody>
          <a:bodyPr wrap="square">
            <a:spAutoFit/>
          </a:bodyPr>
          <a:lstStyle/>
          <a:p>
            <a:pPr algn="ctr"/>
            <a:r>
              <a:rPr lang="en-US" altLang="ja-JP" sz="1100" spc="80" dirty="0">
                <a:latin typeface="Meiryo UI" panose="020B0604030504040204" pitchFamily="50" charset="-128"/>
                <a:ea typeface="Meiryo UI" panose="020B0604030504040204" pitchFamily="50" charset="-128"/>
                <a:cs typeface="Calibri"/>
              </a:rPr>
              <a:t>Co-founder </a:t>
            </a:r>
            <a:r>
              <a:rPr lang="en-US" altLang="ja-JP" sz="1100" spc="-190" dirty="0">
                <a:latin typeface="Meiryo UI" panose="020B0604030504040204" pitchFamily="50" charset="-128"/>
                <a:ea typeface="Meiryo UI" panose="020B0604030504040204" pitchFamily="50" charset="-128"/>
                <a:cs typeface="Calibri"/>
              </a:rPr>
              <a:t>&amp; </a:t>
            </a:r>
            <a:r>
              <a:rPr lang="en-US" altLang="ja-JP" sz="1100" spc="195" dirty="0">
                <a:latin typeface="Meiryo UI" panose="020B0604030504040204" pitchFamily="50" charset="-128"/>
                <a:ea typeface="Meiryo UI" panose="020B0604030504040204" pitchFamily="50" charset="-128"/>
                <a:cs typeface="Calibri"/>
              </a:rPr>
              <a:t>CEO </a:t>
            </a:r>
            <a:r>
              <a:rPr lang="en-US" altLang="ja-JP" sz="1100" spc="35" dirty="0">
                <a:latin typeface="Meiryo UI" panose="020B0604030504040204" pitchFamily="50" charset="-128"/>
                <a:ea typeface="Meiryo UI" panose="020B0604030504040204" pitchFamily="50" charset="-128"/>
                <a:cs typeface="Calibri"/>
              </a:rPr>
              <a:t>of </a:t>
            </a:r>
            <a:r>
              <a:rPr lang="en-US" altLang="ja-JP" sz="1100" spc="120" dirty="0">
                <a:latin typeface="Meiryo UI" panose="020B0604030504040204" pitchFamily="50" charset="-128"/>
                <a:ea typeface="Meiryo UI" panose="020B0604030504040204" pitchFamily="50" charset="-128"/>
                <a:cs typeface="Calibri"/>
              </a:rPr>
              <a:t>Local  </a:t>
            </a:r>
            <a:r>
              <a:rPr lang="en-US" altLang="ja-JP" sz="1100" spc="-10" dirty="0">
                <a:latin typeface="Meiryo UI" panose="020B0604030504040204" pitchFamily="50" charset="-128"/>
                <a:ea typeface="Meiryo UI" panose="020B0604030504040204" pitchFamily="50" charset="-128"/>
                <a:cs typeface="Calibri"/>
              </a:rPr>
              <a:t>Motors</a:t>
            </a:r>
          </a:p>
          <a:p>
            <a:pPr algn="ctr"/>
            <a:r>
              <a:rPr lang="en-US" altLang="ja-JP" sz="1100" spc="150" dirty="0">
                <a:latin typeface="Meiryo UI" panose="020B0604030504040204" pitchFamily="50" charset="-128"/>
                <a:ea typeface="Meiryo UI" panose="020B0604030504040204" pitchFamily="50" charset="-128"/>
                <a:cs typeface="Calibri"/>
              </a:rPr>
              <a:t>John </a:t>
            </a:r>
            <a:r>
              <a:rPr lang="en-US" altLang="ja-JP" sz="1100" spc="45" dirty="0">
                <a:latin typeface="Meiryo UI" panose="020B0604030504040204" pitchFamily="50" charset="-128"/>
                <a:ea typeface="Meiryo UI" panose="020B0604030504040204" pitchFamily="50" charset="-128"/>
                <a:cs typeface="Calibri"/>
              </a:rPr>
              <a:t>B. </a:t>
            </a:r>
            <a:r>
              <a:rPr lang="en-US" altLang="ja-JP" sz="1100" spc="105" dirty="0">
                <a:latin typeface="Meiryo UI" panose="020B0604030504040204" pitchFamily="50" charset="-128"/>
                <a:ea typeface="Meiryo UI" panose="020B0604030504040204" pitchFamily="50" charset="-128"/>
                <a:cs typeface="Calibri"/>
              </a:rPr>
              <a:t>Rogers </a:t>
            </a:r>
            <a:r>
              <a:rPr lang="en-US" altLang="ja-JP" sz="1100" spc="70" dirty="0">
                <a:latin typeface="Meiryo UI" panose="020B0604030504040204" pitchFamily="50" charset="-128"/>
                <a:ea typeface="Meiryo UI" panose="020B0604030504040204" pitchFamily="50" charset="-128"/>
                <a:cs typeface="Calibri"/>
              </a:rPr>
              <a:t>Jr.</a:t>
            </a:r>
            <a:endParaRPr lang="ja-JP" altLang="en-US" sz="1100" dirty="0">
              <a:latin typeface="Meiryo UI" panose="020B0604030504040204" pitchFamily="50" charset="-128"/>
              <a:ea typeface="Meiryo UI" panose="020B0604030504040204" pitchFamily="50" charset="-128"/>
            </a:endParaRPr>
          </a:p>
        </p:txBody>
      </p:sp>
      <p:sp>
        <p:nvSpPr>
          <p:cNvPr id="32" name="テキスト ボックス 1"/>
          <p:cNvSpPr txBox="1">
            <a:spLocks noChangeArrowheads="1"/>
          </p:cNvSpPr>
          <p:nvPr/>
        </p:nvSpPr>
        <p:spPr bwMode="auto">
          <a:xfrm>
            <a:off x="-119243" y="6627812"/>
            <a:ext cx="2728879"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Local Motors</a:t>
            </a:r>
            <a:r>
              <a:rPr lang="ja-JP" altLang="en-US" sz="900" dirty="0">
                <a:latin typeface="Meiryo UI" panose="020B0604030504040204" pitchFamily="50" charset="-128"/>
                <a:ea typeface="Meiryo UI" panose="020B0604030504040204" pitchFamily="50" charset="-128"/>
              </a:rPr>
              <a:t>資料より戦略研編集</a:t>
            </a:r>
          </a:p>
        </p:txBody>
      </p:sp>
    </p:spTree>
    <p:extLst>
      <p:ext uri="{BB962C8B-B14F-4D97-AF65-F5344CB8AC3E}">
        <p14:creationId xmlns:p14="http://schemas.microsoft.com/office/powerpoint/2010/main" val="2916081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タイトル 1"/>
          <p:cNvSpPr>
            <a:spLocks noGrp="1"/>
          </p:cNvSpPr>
          <p:nvPr>
            <p:ph type="title"/>
          </p:nvPr>
        </p:nvSpPr>
        <p:spPr>
          <a:xfrm>
            <a:off x="7280547" y="2640961"/>
            <a:ext cx="3289254" cy="490538"/>
          </a:xfrm>
        </p:spPr>
        <p:txBody>
          <a:bodyPr/>
          <a:lstStyle/>
          <a:p>
            <a:pPr algn="ctr"/>
            <a:r>
              <a:rPr lang="en-US" altLang="ja-JP" sz="2000" dirty="0">
                <a:latin typeface="Meiryo UI" panose="020B0604030504040204" pitchFamily="50" charset="-128"/>
                <a:ea typeface="Meiryo UI" panose="020B0604030504040204" pitchFamily="50" charset="-128"/>
              </a:rPr>
              <a:t>LNP</a:t>
            </a:r>
            <a:r>
              <a:rPr lang="en-US" altLang="ja-JP" sz="2000" baseline="30000" dirty="0">
                <a:latin typeface="Meiryo UI" panose="020B0604030504040204" pitchFamily="50" charset="-128"/>
                <a:ea typeface="Meiryo UI" panose="020B0604030504040204" pitchFamily="50" charset="-128"/>
              </a:rPr>
              <a:t>TM </a:t>
            </a:r>
            <a:r>
              <a:rPr lang="en-US" altLang="ja-JP" sz="2000" dirty="0">
                <a:latin typeface="Meiryo UI" panose="020B0604030504040204" pitchFamily="50" charset="-128"/>
                <a:ea typeface="Meiryo UI" panose="020B0604030504040204" pitchFamily="50" charset="-128"/>
              </a:rPr>
              <a:t>STAT-KON</a:t>
            </a:r>
            <a:r>
              <a:rPr lang="en-US" altLang="ja-JP" sz="2000" baseline="30000" dirty="0">
                <a:latin typeface="Meiryo UI" panose="020B0604030504040204" pitchFamily="50" charset="-128"/>
                <a:ea typeface="Meiryo UI" panose="020B0604030504040204" pitchFamily="50" charset="-128"/>
              </a:rPr>
              <a:t>TM </a:t>
            </a:r>
            <a:endParaRPr lang="ja-JP" altLang="en-US" sz="2000" dirty="0">
              <a:latin typeface="Meiryo UI" panose="020B0604030504040204" pitchFamily="50" charset="-128"/>
              <a:ea typeface="Meiryo UI" panose="020B0604030504040204" pitchFamily="50" charset="-128"/>
            </a:endParaRPr>
          </a:p>
        </p:txBody>
      </p:sp>
      <p:sp>
        <p:nvSpPr>
          <p:cNvPr id="142339" name="スライド番号プレースホルダー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43ACE3CD-0DB0-41D4-BA23-A55EE9C0AE0C}" type="slidenum">
              <a:rPr lang="ja-JP" altLang="en-US" sz="1200">
                <a:solidFill>
                  <a:srgbClr val="898989"/>
                </a:solidFill>
              </a:rPr>
              <a:pPr>
                <a:spcBef>
                  <a:spcPct val="0"/>
                </a:spcBef>
                <a:buFontTx/>
                <a:buNone/>
              </a:pPr>
              <a:t>55</a:t>
            </a:fld>
            <a:endParaRPr lang="ja-JP" altLang="en-US" sz="1200">
              <a:solidFill>
                <a:srgbClr val="898989"/>
              </a:solidFill>
            </a:endParaRPr>
          </a:p>
        </p:txBody>
      </p:sp>
      <p:sp>
        <p:nvSpPr>
          <p:cNvPr id="142340" name="正方形/長方形 1"/>
          <p:cNvSpPr>
            <a:spLocks noChangeArrowheads="1"/>
          </p:cNvSpPr>
          <p:nvPr/>
        </p:nvSpPr>
        <p:spPr bwMode="auto">
          <a:xfrm>
            <a:off x="926371" y="974738"/>
            <a:ext cx="10427429"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LNP™ STAT-KON™</a:t>
            </a:r>
            <a:r>
              <a:rPr lang="ja-JP" altLang="en-US" sz="1600" dirty="0">
                <a:latin typeface="Meiryo UI" panose="020B0604030504040204" pitchFamily="50" charset="-128"/>
                <a:ea typeface="Meiryo UI" panose="020B0604030504040204" pitchFamily="50" charset="-128"/>
              </a:rPr>
              <a:t>は、炭素繊維を付加した強化</a:t>
            </a:r>
            <a:r>
              <a:rPr lang="en-US" altLang="ja-JP" sz="1600" dirty="0">
                <a:latin typeface="Meiryo UI" panose="020B0604030504040204" pitchFamily="50" charset="-128"/>
                <a:ea typeface="Meiryo UI" panose="020B0604030504040204" pitchFamily="50" charset="-128"/>
              </a:rPr>
              <a:t>ABS</a:t>
            </a:r>
            <a:r>
              <a:rPr lang="ja-JP" altLang="en-US" sz="1600" dirty="0">
                <a:latin typeface="Meiryo UI" panose="020B0604030504040204" pitchFamily="50" charset="-128"/>
                <a:ea typeface="Meiryo UI" panose="020B0604030504040204" pitchFamily="50" charset="-128"/>
              </a:rPr>
              <a:t>で、自動車業界では、静電気による火災や爆発を抑える素材として、燃料供給部品に使われている。</a:t>
            </a:r>
            <a:r>
              <a:rPr lang="en-US" altLang="ja-JP" sz="1600" dirty="0">
                <a:latin typeface="Meiryo UI" panose="020B0604030504040204" pitchFamily="50" charset="-128"/>
                <a:ea typeface="Meiryo UI" panose="020B0604030504040204" pitchFamily="50" charset="-128"/>
              </a:rPr>
              <a:t> </a:t>
            </a:r>
          </a:p>
          <a:p>
            <a:pPr>
              <a:spcBef>
                <a:spcPct val="0"/>
              </a:spcBef>
              <a:buFontTx/>
              <a:buNone/>
            </a:pPr>
            <a:r>
              <a:rPr lang="en-US" altLang="ja-JP" sz="1600" dirty="0">
                <a:latin typeface="Meiryo UI" panose="020B0604030504040204" pitchFamily="50" charset="-128"/>
                <a:ea typeface="Meiryo UI" panose="020B0604030504040204" pitchFamily="50" charset="-128"/>
              </a:rPr>
              <a:t>LNP™ STAT-KON™</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 </a:t>
            </a:r>
            <a:r>
              <a:rPr lang="en-US" altLang="ja-JP" sz="1600" dirty="0" err="1">
                <a:latin typeface="Meiryo UI" panose="020B0604030504040204" pitchFamily="50" charset="-128"/>
                <a:ea typeface="Meiryo UI" panose="020B0604030504040204" pitchFamily="50" charset="-128"/>
              </a:rPr>
              <a:t>Sabic</a:t>
            </a:r>
            <a:r>
              <a:rPr lang="en-US" altLang="ja-JP" sz="1600" baseline="300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 innovative plastics</a:t>
            </a:r>
            <a:r>
              <a:rPr lang="ja-JP" altLang="en-US" sz="1600" dirty="0">
                <a:latin typeface="Meiryo UI" panose="020B0604030504040204" pitchFamily="50" charset="-128"/>
                <a:ea typeface="Meiryo UI" panose="020B0604030504040204" pitchFamily="50" charset="-128"/>
              </a:rPr>
              <a:t>が供給。</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200" dirty="0">
              <a:latin typeface="Meiryo UI" panose="020B0604030504040204" pitchFamily="50" charset="-128"/>
              <a:ea typeface="Meiryo UI" panose="020B0604030504040204" pitchFamily="50" charset="-128"/>
            </a:endParaRPr>
          </a:p>
          <a:p>
            <a:pPr>
              <a:spcBef>
                <a:spcPct val="0"/>
              </a:spcBef>
              <a:buFontTx/>
              <a:buNone/>
            </a:pPr>
            <a:r>
              <a:rPr lang="en-US" altLang="ja-JP" sz="1200" dirty="0">
                <a:latin typeface="Meiryo UI" panose="020B0604030504040204" pitchFamily="50" charset="-128"/>
                <a:ea typeface="Meiryo UI" panose="020B0604030504040204" pitchFamily="50" charset="-128"/>
              </a:rPr>
              <a:t>※ SABIC</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Saudi Basic Industries Corporation</a:t>
            </a:r>
            <a:endParaRPr lang="ja-JP" altLang="en-US" sz="1200" dirty="0">
              <a:latin typeface="Meiryo UI" panose="020B0604030504040204" pitchFamily="50" charset="-128"/>
              <a:ea typeface="Meiryo UI" panose="020B0604030504040204" pitchFamily="50" charset="-128"/>
            </a:endParaRPr>
          </a:p>
        </p:txBody>
      </p:sp>
      <p:grpSp>
        <p:nvGrpSpPr>
          <p:cNvPr id="142341" name="グループ化 3"/>
          <p:cNvGrpSpPr>
            <a:grpSpLocks/>
          </p:cNvGrpSpPr>
          <p:nvPr/>
        </p:nvGrpSpPr>
        <p:grpSpPr bwMode="auto">
          <a:xfrm>
            <a:off x="926371" y="2214390"/>
            <a:ext cx="5871036" cy="4258838"/>
            <a:chOff x="-147930" y="4434963"/>
            <a:chExt cx="4784980" cy="3384376"/>
          </a:xfrm>
        </p:grpSpPr>
        <p:pic>
          <p:nvPicPr>
            <p:cNvPr id="142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30" y="4434963"/>
              <a:ext cx="4784980" cy="338437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2344" name="テキスト ボックス 2"/>
            <p:cNvSpPr txBox="1">
              <a:spLocks noChangeArrowheads="1"/>
            </p:cNvSpPr>
            <p:nvPr/>
          </p:nvSpPr>
          <p:spPr bwMode="auto">
            <a:xfrm>
              <a:off x="964642" y="7311508"/>
              <a:ext cx="2819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a:t>LNP</a:t>
              </a:r>
              <a:r>
                <a:rPr lang="en-US" altLang="ja-JP" sz="1600" baseline="30000"/>
                <a:t>TM </a:t>
              </a:r>
              <a:r>
                <a:rPr lang="en-US" altLang="ja-JP" sz="1600"/>
                <a:t>STAT-KON</a:t>
              </a:r>
              <a:endParaRPr lang="ja-JP" altLang="en-US" sz="1600"/>
            </a:p>
          </p:txBody>
        </p:sp>
      </p:grpSp>
      <p:sp>
        <p:nvSpPr>
          <p:cNvPr id="142342" name="正方形/長方形 11"/>
          <p:cNvSpPr>
            <a:spLocks noChangeArrowheads="1"/>
          </p:cNvSpPr>
          <p:nvPr/>
        </p:nvSpPr>
        <p:spPr bwMode="auto">
          <a:xfrm>
            <a:off x="7052718" y="3258565"/>
            <a:ext cx="37449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LNP™ STAT-KON™ </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プリンタによる積層時に発生する歪みを最小化し、美的外観と自動車に要求される性能を満たす素材で、強度重量比と高い剛性を持つ素材。</a:t>
            </a:r>
          </a:p>
        </p:txBody>
      </p:sp>
      <p:sp>
        <p:nvSpPr>
          <p:cNvPr id="9" name="正方形/長方形 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0"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1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★炭素繊維が付加された強化</a:t>
            </a:r>
            <a:r>
              <a:rPr lang="en-US" altLang="ja-JP" sz="1600" b="1" dirty="0">
                <a:solidFill>
                  <a:schemeClr val="tx1"/>
                </a:solidFill>
                <a:latin typeface="Meiryo UI" panose="020B0604030504040204" pitchFamily="50" charset="-128"/>
                <a:ea typeface="Meiryo UI" panose="020B0604030504040204" pitchFamily="50" charset="-128"/>
              </a:rPr>
              <a:t>ABS</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2" name="角丸四角形 1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3" name="角丸四角形 1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898421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1" y="109283"/>
            <a:ext cx="6020635" cy="354142"/>
          </a:xfrm>
          <a:prstGeom prst="roundRect">
            <a:avLst>
              <a:gd name="adj" fmla="val 50000"/>
            </a:avLst>
          </a:prstGeom>
          <a:solidFill>
            <a:schemeClr val="accent4"/>
          </a:solidFill>
          <a:ln>
            <a:solidFill>
              <a:srgbClr val="FF0000"/>
            </a:solidFill>
            <a:prstDash val="sysDot"/>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dirty="0">
                <a:solidFill>
                  <a:schemeClr val="tx1"/>
                </a:solidFill>
                <a:latin typeface="Meiryo UI" panose="020B0604030504040204" pitchFamily="50" charset="-128"/>
                <a:ea typeface="Meiryo UI" panose="020B0604030504040204" pitchFamily="50" charset="-128"/>
              </a:rPr>
              <a:t>★自動車の完全自動生産を目指す</a:t>
            </a:r>
            <a:r>
              <a:rPr lang="en-US" altLang="ja-JP" sz="1600" dirty="0">
                <a:solidFill>
                  <a:schemeClr val="tx1"/>
                </a:solidFill>
                <a:latin typeface="Meiryo UI" panose="020B0604030504040204" pitchFamily="50" charset="-128"/>
                <a:ea typeface="Meiryo UI" panose="020B0604030504040204" pitchFamily="50" charset="-128"/>
              </a:rPr>
              <a:t>HACK ROD</a:t>
            </a:r>
            <a:r>
              <a:rPr lang="ja-JP" altLang="en-US" sz="1600" dirty="0">
                <a:solidFill>
                  <a:schemeClr val="tx1"/>
                </a:solidFill>
                <a:latin typeface="Meiryo UI" panose="020B0604030504040204" pitchFamily="50" charset="-128"/>
                <a:ea typeface="Meiryo UI" panose="020B0604030504040204" pitchFamily="50" charset="-128"/>
              </a:rPr>
              <a:t>プロジェクト</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j-lt"/>
                <a:ea typeface="Meiryo UI" panose="020B0604030504040204" pitchFamily="50" charset="-128"/>
              </a:rPr>
              <a:t>新技術</a:t>
            </a: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75" y="868506"/>
            <a:ext cx="3763563" cy="5645345"/>
          </a:xfrm>
          <a:prstGeom prst="rect">
            <a:avLst/>
          </a:prstGeom>
        </p:spPr>
      </p:pic>
      <p:sp>
        <p:nvSpPr>
          <p:cNvPr id="11" name="正方形/長方形 10"/>
          <p:cNvSpPr/>
          <p:nvPr/>
        </p:nvSpPr>
        <p:spPr>
          <a:xfrm>
            <a:off x="435375" y="6492498"/>
            <a:ext cx="3591048"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http://hackrod.com/assets/hackrod-poster-400x600mm.pdf</a:t>
            </a:r>
            <a:endParaRPr lang="ja-JP" altLang="en-US" sz="9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9800" y="868506"/>
            <a:ext cx="1190732" cy="891702"/>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681" y="1347336"/>
            <a:ext cx="3965712" cy="680788"/>
          </a:xfrm>
          <a:prstGeom prst="rect">
            <a:avLst/>
          </a:prstGeom>
        </p:spPr>
      </p:pic>
      <p:pic>
        <p:nvPicPr>
          <p:cNvPr id="16" name="図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5834" y="2710633"/>
            <a:ext cx="2102689" cy="483619"/>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206" y="2133699"/>
            <a:ext cx="2754281" cy="471359"/>
          </a:xfrm>
          <a:prstGeom prst="rect">
            <a:avLst/>
          </a:prstGeom>
        </p:spPr>
      </p:pic>
      <p:pic>
        <p:nvPicPr>
          <p:cNvPr id="18" name="図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737" y="884696"/>
            <a:ext cx="4505183" cy="437646"/>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3254" y="1997882"/>
            <a:ext cx="932933" cy="1107037"/>
          </a:xfrm>
          <a:prstGeom prst="rect">
            <a:avLst/>
          </a:prstGeom>
        </p:spPr>
      </p:pic>
      <p:sp>
        <p:nvSpPr>
          <p:cNvPr id="20" name="角丸四角形 19"/>
          <p:cNvSpPr/>
          <p:nvPr/>
        </p:nvSpPr>
        <p:spPr>
          <a:xfrm>
            <a:off x="5326566" y="650939"/>
            <a:ext cx="6005384" cy="2686616"/>
          </a:xfrm>
          <a:prstGeom prst="roundRect">
            <a:avLst>
              <a:gd name="adj" fmla="val 824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4291261" y="3356973"/>
            <a:ext cx="7810123" cy="3293209"/>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オートデスクは、ベースとなる車体のシャーシをスキャニングしてクラウド上にアップロード。シャーシはクロムモリブデン鋼と言われる合金で作られたもので、一般的に自動車のフレームやライフルの銃身、ゴルフクラブのヘッド部分などに使用される素材。非常に優れた強度重量比を持っており、軽くて高強度な合金の代表。</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HACK ROD</a:t>
            </a:r>
            <a:r>
              <a:rPr lang="ja-JP" altLang="en-US" sz="1600" dirty="0">
                <a:latin typeface="Meiryo UI" panose="020B0604030504040204" pitchFamily="50" charset="-128"/>
                <a:ea typeface="Meiryo UI" panose="020B0604030504040204" pitchFamily="50" charset="-128"/>
              </a:rPr>
              <a:t>は、エンジニアやデザイナーがこのモリブデン鋼ベースのシャーシを元に、デザインしたい形状に応じて、形を変える。その際、走行時におけるさまざまな動作に耐えうるような形状に自動で構造を変えてくれるのがジェネレーティブデザイン・エンジン。</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言葉を変えると人工知能が自動で最適な構造を設計してくれる。</a:t>
            </a: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その後、車体の外側はオートデスクのクラウドデザインソフト</a:t>
            </a:r>
            <a:r>
              <a:rPr lang="en-US" altLang="ja-JP" sz="1600" dirty="0">
                <a:latin typeface="Meiryo UI" panose="020B0604030504040204" pitchFamily="50" charset="-128"/>
                <a:ea typeface="Meiryo UI" panose="020B0604030504040204" pitchFamily="50" charset="-128"/>
              </a:rPr>
              <a:t>Fusion 360</a:t>
            </a:r>
            <a:r>
              <a:rPr lang="ja-JP" altLang="en-US" sz="1600" dirty="0">
                <a:latin typeface="Meiryo UI" panose="020B0604030504040204" pitchFamily="50" charset="-128"/>
                <a:ea typeface="Meiryo UI" panose="020B0604030504040204" pitchFamily="50" charset="-128"/>
              </a:rPr>
              <a:t>でデザインし、走行時における空力テストなどもクラウド上で行う。オートデスクの</a:t>
            </a:r>
            <a:r>
              <a:rPr lang="en-US" altLang="ja-JP" sz="1600" dirty="0">
                <a:latin typeface="Meiryo UI" panose="020B0604030504040204" pitchFamily="50" charset="-128"/>
                <a:ea typeface="Meiryo UI" panose="020B0604030504040204" pitchFamily="50" charset="-128"/>
              </a:rPr>
              <a:t>HACK ROD</a:t>
            </a:r>
            <a:r>
              <a:rPr lang="ja-JP" altLang="en-US" sz="1600" dirty="0">
                <a:latin typeface="Meiryo UI" panose="020B0604030504040204" pitchFamily="50" charset="-128"/>
                <a:ea typeface="Meiryo UI" panose="020B0604030504040204" pitchFamily="50" charset="-128"/>
              </a:rPr>
              <a:t>は、クラウド上で、自動車の設計とデザイン、さらには強度耐久試験、走行テストまでを行う画期的なシステム。</a:t>
            </a:r>
          </a:p>
        </p:txBody>
      </p:sp>
    </p:spTree>
    <p:extLst>
      <p:ext uri="{BB962C8B-B14F-4D97-AF65-F5344CB8AC3E}">
        <p14:creationId xmlns:p14="http://schemas.microsoft.com/office/powerpoint/2010/main" val="549362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1" y="109283"/>
            <a:ext cx="6020635" cy="354142"/>
          </a:xfrm>
          <a:prstGeom prst="roundRect">
            <a:avLst>
              <a:gd name="adj" fmla="val 50000"/>
            </a:avLst>
          </a:prstGeom>
          <a:solidFill>
            <a:schemeClr val="accent4"/>
          </a:solidFill>
          <a:ln>
            <a:solidFill>
              <a:srgbClr val="FF0000"/>
            </a:solidFill>
            <a:prstDash val="sysDot"/>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dirty="0">
                <a:solidFill>
                  <a:schemeClr val="tx1"/>
                </a:solidFill>
                <a:latin typeface="Meiryo UI" panose="020B0604030504040204" pitchFamily="50" charset="-128"/>
                <a:ea typeface="Meiryo UI" panose="020B0604030504040204" pitchFamily="50" charset="-128"/>
              </a:rPr>
              <a:t>★</a:t>
            </a:r>
            <a:r>
              <a:rPr lang="en-US" altLang="ja-JP" sz="1600" dirty="0">
                <a:solidFill>
                  <a:schemeClr val="tx1"/>
                </a:solidFill>
                <a:latin typeface="Meiryo UI" panose="020B0604030504040204" pitchFamily="50" charset="-128"/>
                <a:ea typeface="Meiryo UI" panose="020B0604030504040204" pitchFamily="50" charset="-128"/>
              </a:rPr>
              <a:t>3D</a:t>
            </a:r>
            <a:r>
              <a:rPr lang="ja-JP" altLang="en-US" sz="1600" dirty="0">
                <a:solidFill>
                  <a:schemeClr val="tx1"/>
                </a:solidFill>
                <a:latin typeface="Meiryo UI" panose="020B0604030504040204" pitchFamily="50" charset="-128"/>
                <a:ea typeface="Meiryo UI" panose="020B0604030504040204" pitchFamily="50" charset="-128"/>
              </a:rPr>
              <a:t>プリンタと人工知能が融合したデジタル生産、分散型生産を実現</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mj-lt"/>
                <a:ea typeface="Meiryo UI" panose="020B0604030504040204" pitchFamily="50" charset="-128"/>
              </a:rPr>
              <a:t>新技術</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02808"/>
            <a:ext cx="5999453" cy="4002760"/>
          </a:xfrm>
          <a:prstGeom prst="rect">
            <a:avLst/>
          </a:prstGeom>
        </p:spPr>
      </p:pic>
      <p:sp>
        <p:nvSpPr>
          <p:cNvPr id="21" name="正方形/長方形 20"/>
          <p:cNvSpPr/>
          <p:nvPr/>
        </p:nvSpPr>
        <p:spPr>
          <a:xfrm>
            <a:off x="412948" y="1179538"/>
            <a:ext cx="5461752"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http://www.fastcompany.com/3054028/inside-the-hack-rod-the-worlds-first-ai-designed-car</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412948" y="810206"/>
            <a:ext cx="5274078" cy="369332"/>
          </a:xfrm>
          <a:prstGeom prst="rect">
            <a:avLst/>
          </a:prstGeom>
        </p:spPr>
        <p:txBody>
          <a:bodyPr wrap="square">
            <a:spAutoFit/>
          </a:bodyPr>
          <a:lstStyle/>
          <a:p>
            <a:pPr algn="ctr"/>
            <a:r>
              <a:rPr lang="ja-JP" altLang="en-US" dirty="0">
                <a:latin typeface="Meiryo UI" panose="020B0604030504040204" pitchFamily="50" charset="-128"/>
                <a:ea typeface="Meiryo UI" panose="020B0604030504040204" pitchFamily="50" charset="-128"/>
              </a:rPr>
              <a:t>クロムモリブデン鋼の自動車シャーシの</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データ</a:t>
            </a:r>
            <a:endParaRPr lang="ja-JP" altLang="en-US" dirty="0">
              <a:effectLst/>
              <a:latin typeface="Meiryo UI" panose="020B0604030504040204" pitchFamily="50" charset="-128"/>
              <a:ea typeface="Meiryo UI" panose="020B0604030504040204" pitchFamily="50" charset="-128"/>
            </a:endParaRPr>
          </a:p>
        </p:txBody>
      </p:sp>
      <p:sp>
        <p:nvSpPr>
          <p:cNvPr id="11" name="正方形/長方形 10"/>
          <p:cNvSpPr/>
          <p:nvPr/>
        </p:nvSpPr>
        <p:spPr>
          <a:xfrm>
            <a:off x="412948" y="5198170"/>
            <a:ext cx="11437297" cy="1477328"/>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デジタル製造は、クラウド上に設計データを共有すれば、世界中どこにいても、</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プリンターを配備すれば、すぐさま生産し、組み立てが可能になる。しかも、個人々の仕様にカスタマイズされた状態で生産することができる。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この製造プロセスではわざわざ、安価な人件費を求めて製造工場を移転する必要もなく、巨大なピラミッド構造も不要、極端な表現を使えば、膨大な設計データを格納するサーバーと、それを正確にアウトプットするマシーンがあれば事足りる。つまり、次代の産業構造は完全にクラウドを中心とした分散型に移行していくだろう。</a:t>
            </a:r>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926" y="1331971"/>
            <a:ext cx="6051951" cy="3397738"/>
          </a:xfrm>
          <a:prstGeom prst="rect">
            <a:avLst/>
          </a:prstGeom>
        </p:spPr>
      </p:pic>
      <p:sp>
        <p:nvSpPr>
          <p:cNvPr id="14" name="正方形/長方形 13"/>
          <p:cNvSpPr/>
          <p:nvPr/>
        </p:nvSpPr>
        <p:spPr>
          <a:xfrm>
            <a:off x="6425643" y="990804"/>
            <a:ext cx="5371983" cy="338554"/>
          </a:xfrm>
          <a:prstGeom prst="rect">
            <a:avLst/>
          </a:prstGeom>
        </p:spPr>
        <p:txBody>
          <a:bodyPr wrap="none">
            <a:spAutoFit/>
          </a:bodyPr>
          <a:lstStyle/>
          <a:p>
            <a:r>
              <a:rPr lang="ja-JP" altLang="en-US" sz="1600" dirty="0">
                <a:latin typeface="Meiryo UI" panose="020B0604030504040204" pitchFamily="50" charset="-128"/>
                <a:ea typeface="Meiryo UI" panose="020B0604030504040204" pitchFamily="50" charset="-128"/>
              </a:rPr>
              <a:t>強度や耐久性を人工知能が自動で測定。最適な形状に設計</a:t>
            </a:r>
          </a:p>
        </p:txBody>
      </p:sp>
    </p:spTree>
    <p:extLst>
      <p:ext uri="{BB962C8B-B14F-4D97-AF65-F5344CB8AC3E}">
        <p14:creationId xmlns:p14="http://schemas.microsoft.com/office/powerpoint/2010/main" val="4256952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プリンタでヘンプカーを造る～燃料も勿論「大麻」</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30793"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58</a:t>
            </a:fld>
            <a:endParaRPr kumimoji="1" lang="ja-JP" altLang="en-US"/>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08" y="1112995"/>
            <a:ext cx="5666937" cy="2712380"/>
          </a:xfrm>
          <a:prstGeom prst="rect">
            <a:avLst/>
          </a:prstGeom>
        </p:spPr>
      </p:pic>
      <p:sp>
        <p:nvSpPr>
          <p:cNvPr id="10" name="テキスト ボックス 9"/>
          <p:cNvSpPr txBox="1"/>
          <p:nvPr/>
        </p:nvSpPr>
        <p:spPr>
          <a:xfrm>
            <a:off x="586836" y="734846"/>
            <a:ext cx="5395783"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フォードのヘンプカー　</a:t>
            </a:r>
            <a:r>
              <a:rPr lang="ja-JP" altLang="en-US" dirty="0">
                <a:latin typeface="Meiryo UI" panose="020B0604030504040204" pitchFamily="50" charset="-128"/>
                <a:ea typeface="Meiryo UI" panose="020B0604030504040204" pitchFamily="50" charset="-128"/>
              </a:rPr>
              <a:t>車体も燃料も大麻！</a:t>
            </a:r>
            <a:endParaRPr kumimoji="1" lang="ja-JP" altLang="en-US" dirty="0">
              <a:latin typeface="Meiryo UI" panose="020B0604030504040204" pitchFamily="50" charset="-128"/>
              <a:ea typeface="Meiryo UI" panose="020B0604030504040204" pitchFamily="50" charset="-128"/>
            </a:endParaRPr>
          </a:p>
        </p:txBody>
      </p:sp>
      <p:pic>
        <p:nvPicPr>
          <p:cNvPr id="17" name="図 1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196" y="2055060"/>
            <a:ext cx="5732678" cy="3698502"/>
          </a:xfrm>
          <a:prstGeom prst="rect">
            <a:avLst/>
          </a:prstGeom>
        </p:spPr>
      </p:pic>
      <p:sp>
        <p:nvSpPr>
          <p:cNvPr id="18" name="正方形/長方形 17"/>
          <p:cNvSpPr/>
          <p:nvPr/>
        </p:nvSpPr>
        <p:spPr>
          <a:xfrm>
            <a:off x="5982619" y="1055513"/>
            <a:ext cx="6209381"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ヘンプカーの特徴としては、ヘンプの衣料用の布を用いているようです。写真のような生地を</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層にして用いているよう。金属、ガラス繊維、アルミニウムなどを極力用いず、一般的な電気自動車より</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ほどの軽量化を達成！</a:t>
            </a:r>
          </a:p>
        </p:txBody>
      </p:sp>
      <p:sp>
        <p:nvSpPr>
          <p:cNvPr id="19" name="正方形/長方形 18"/>
          <p:cNvSpPr/>
          <p:nvPr/>
        </p:nvSpPr>
        <p:spPr>
          <a:xfrm>
            <a:off x="4160838" y="6090662"/>
            <a:ext cx="7308095" cy="58477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rPr>
              <a:t>年プジョー</a:t>
            </a:r>
            <a:r>
              <a:rPr lang="en-US" altLang="ja-JP" sz="1600" dirty="0">
                <a:latin typeface="Meiryo UI" panose="020B0604030504040204" pitchFamily="50" charset="-128"/>
                <a:ea typeface="Meiryo UI" panose="020B0604030504040204" pitchFamily="50" charset="-128"/>
              </a:rPr>
              <a:t>308</a:t>
            </a:r>
            <a:r>
              <a:rPr lang="ja-JP" altLang="en-US" sz="1600" dirty="0">
                <a:latin typeface="Meiryo UI" panose="020B0604030504040204" pitchFamily="50" charset="-128"/>
                <a:ea typeface="Meiryo UI" panose="020B0604030504040204" pitchFamily="50" charset="-128"/>
              </a:rPr>
              <a:t>も内装材にヘンプを用いて</a:t>
            </a:r>
            <a:r>
              <a:rPr lang="en-US" altLang="ja-JP" sz="1600" dirty="0">
                <a:latin typeface="Meiryo UI" panose="020B0604030504040204" pitchFamily="50" charset="-128"/>
                <a:ea typeface="Meiryo UI" panose="020B0604030504040204" pitchFamily="50" charset="-128"/>
              </a:rPr>
              <a:t>20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25%</a:t>
            </a:r>
            <a:r>
              <a:rPr lang="ja-JP" altLang="en-US" sz="1600" dirty="0">
                <a:latin typeface="Meiryo UI" panose="020B0604030504040204" pitchFamily="50" charset="-128"/>
                <a:ea typeface="Meiryo UI" panose="020B0604030504040204" pitchFamily="50" charset="-128"/>
              </a:rPr>
              <a:t>の軽量化が実現したことも過去ご紹介しました。これも、不織布状の繊維シートを用いています。</a:t>
            </a:r>
          </a:p>
        </p:txBody>
      </p:sp>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0" y="4046621"/>
            <a:ext cx="4184378" cy="2811379"/>
          </a:xfrm>
          <a:prstGeom prst="rect">
            <a:avLst/>
          </a:prstGeom>
        </p:spPr>
      </p:pic>
    </p:spTree>
    <p:extLst>
      <p:ext uri="{BB962C8B-B14F-4D97-AF65-F5344CB8AC3E}">
        <p14:creationId xmlns:p14="http://schemas.microsoft.com/office/powerpoint/2010/main" val="2110142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常識を疑え～大麻を</a:t>
            </a:r>
            <a:r>
              <a:rPr lang="en-US" altLang="ja-JP" sz="1400" dirty="0">
                <a:solidFill>
                  <a:schemeClr val="tx1"/>
                </a:solidFill>
                <a:latin typeface="Meiryo UI" panose="020B0604030504040204" pitchFamily="50" charset="-128"/>
                <a:ea typeface="Meiryo UI" panose="020B0604030504040204" pitchFamily="50" charset="-128"/>
              </a:rPr>
              <a:t>3D</a:t>
            </a:r>
            <a:r>
              <a:rPr lang="ja-JP" altLang="en-US" sz="1400" dirty="0">
                <a:solidFill>
                  <a:schemeClr val="tx1"/>
                </a:solidFill>
                <a:latin typeface="Meiryo UI" panose="020B0604030504040204" pitchFamily="50" charset="-128"/>
                <a:ea typeface="Meiryo UI" panose="020B0604030504040204" pitchFamily="50" charset="-128"/>
              </a:rPr>
              <a:t>プリンタの素材として利用</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59</a:t>
            </a:fld>
            <a:endParaRPr kumimoji="1" lang="ja-JP" altLang="en-US"/>
          </a:p>
        </p:txBody>
      </p:sp>
      <p:pic>
        <p:nvPicPr>
          <p:cNvPr id="21" name="図 20"/>
          <p:cNvPicPr>
            <a:picLocks noChangeAspect="1"/>
          </p:cNvPicPr>
          <p:nvPr/>
        </p:nvPicPr>
        <p:blipFill>
          <a:blip r:embed="rId3"/>
          <a:stretch>
            <a:fillRect/>
          </a:stretch>
        </p:blipFill>
        <p:spPr>
          <a:xfrm>
            <a:off x="963232" y="1400816"/>
            <a:ext cx="6057046" cy="5109635"/>
          </a:xfrm>
          <a:prstGeom prst="rect">
            <a:avLst/>
          </a:prstGeom>
        </p:spPr>
      </p:pic>
      <p:pic>
        <p:nvPicPr>
          <p:cNvPr id="22" name="図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991" y="1400815"/>
            <a:ext cx="3822622" cy="5109635"/>
          </a:xfrm>
          <a:prstGeom prst="rect">
            <a:avLst/>
          </a:prstGeom>
        </p:spPr>
      </p:pic>
      <p:sp>
        <p:nvSpPr>
          <p:cNvPr id="23" name="テキスト ボックス 22"/>
          <p:cNvSpPr txBox="1"/>
          <p:nvPr/>
        </p:nvSpPr>
        <p:spPr>
          <a:xfrm>
            <a:off x="7257249" y="1400816"/>
            <a:ext cx="3659793" cy="923330"/>
          </a:xfrm>
          <a:prstGeom prst="rect">
            <a:avLst/>
          </a:prstGeom>
          <a:noFill/>
        </p:spPr>
        <p:txBody>
          <a:bodyPr wrap="square" rtlCol="0">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今上天皇陛下の娘、</a:t>
            </a:r>
            <a:endParaRPr lang="en-US" altLang="ja-JP" dirty="0">
              <a:solidFill>
                <a:schemeClr val="bg1"/>
              </a:solidFill>
              <a:latin typeface="Meiryo UI" panose="020B0604030504040204" pitchFamily="50" charset="-128"/>
              <a:ea typeface="Meiryo UI" panose="020B0604030504040204" pitchFamily="50" charset="-128"/>
            </a:endParaRPr>
          </a:p>
          <a:p>
            <a:pPr algn="ctr"/>
            <a:r>
              <a:rPr lang="ja-JP" altLang="en-US" dirty="0">
                <a:solidFill>
                  <a:schemeClr val="bg1"/>
                </a:solidFill>
                <a:latin typeface="Meiryo UI" panose="020B0604030504040204" pitchFamily="50" charset="-128"/>
                <a:ea typeface="Meiryo UI" panose="020B0604030504040204" pitchFamily="50" charset="-128"/>
              </a:rPr>
              <a:t>黒田清子さん</a:t>
            </a:r>
            <a:endParaRPr lang="en-US" altLang="ja-JP" dirty="0">
              <a:solidFill>
                <a:schemeClr val="bg1"/>
              </a:solidFill>
              <a:latin typeface="Meiryo UI" panose="020B0604030504040204" pitchFamily="50" charset="-128"/>
              <a:ea typeface="Meiryo UI" panose="020B0604030504040204" pitchFamily="50" charset="-128"/>
            </a:endParaRPr>
          </a:p>
          <a:p>
            <a:pPr algn="ctr"/>
            <a:r>
              <a:rPr kumimoji="1" lang="ja-JP" altLang="en-US" dirty="0">
                <a:solidFill>
                  <a:schemeClr val="bg1"/>
                </a:solidFill>
                <a:latin typeface="Meiryo UI" panose="020B0604030504040204" pitchFamily="50" charset="-128"/>
                <a:ea typeface="Meiryo UI" panose="020B0604030504040204" pitchFamily="50" charset="-128"/>
              </a:rPr>
              <a:t>伊勢神宮の式年遷宮にて</a:t>
            </a:r>
          </a:p>
        </p:txBody>
      </p:sp>
      <p:cxnSp>
        <p:nvCxnSpPr>
          <p:cNvPr id="24" name="直線矢印コネクタ 23"/>
          <p:cNvCxnSpPr/>
          <p:nvPr/>
        </p:nvCxnSpPr>
        <p:spPr>
          <a:xfrm flipH="1">
            <a:off x="8930016" y="2866984"/>
            <a:ext cx="2636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9126922" y="2532125"/>
            <a:ext cx="338554" cy="774357"/>
          </a:xfrm>
          <a:prstGeom prst="rect">
            <a:avLst/>
          </a:prstGeom>
          <a:noFill/>
        </p:spPr>
        <p:txBody>
          <a:bodyPr vert="eaVert"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rPr>
              <a:t>これ大麻</a:t>
            </a:r>
          </a:p>
        </p:txBody>
      </p:sp>
      <p:sp>
        <p:nvSpPr>
          <p:cNvPr id="2" name="テキスト ボックス 1"/>
          <p:cNvSpPr txBox="1"/>
          <p:nvPr/>
        </p:nvSpPr>
        <p:spPr>
          <a:xfrm>
            <a:off x="2126165" y="782573"/>
            <a:ext cx="7939669"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大麻を素材としたモノづくり～大麻は日本の伝統的かつ神聖な植物です。</a:t>
            </a:r>
          </a:p>
        </p:txBody>
      </p:sp>
    </p:spTree>
    <p:extLst>
      <p:ext uri="{BB962C8B-B14F-4D97-AF65-F5344CB8AC3E}">
        <p14:creationId xmlns:p14="http://schemas.microsoft.com/office/powerpoint/2010/main" val="317882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　マスカスタマイゼーション</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a:xfrm>
            <a:off x="11427178" y="6492875"/>
            <a:ext cx="764822" cy="365125"/>
          </a:xfrm>
        </p:spPr>
        <p:txBody>
          <a:bodyPr/>
          <a:lstStyle/>
          <a:p>
            <a:fld id="{E0111AC5-7BD5-411B-8205-861CC0B8AE82}" type="slidenum">
              <a:rPr kumimoji="1" lang="ja-JP" altLang="en-US" smtClean="0"/>
              <a:t>6</a:t>
            </a:fld>
            <a:endParaRPr kumimoji="1" lang="ja-JP" altLang="en-US" dirty="0"/>
          </a:p>
        </p:txBody>
      </p:sp>
      <p:sp>
        <p:nvSpPr>
          <p:cNvPr id="29" name="角丸四角形 28"/>
          <p:cNvSpPr/>
          <p:nvPr/>
        </p:nvSpPr>
        <p:spPr>
          <a:xfrm>
            <a:off x="707669" y="1619755"/>
            <a:ext cx="4608513" cy="576263"/>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社会の変化</a:t>
            </a:r>
          </a:p>
        </p:txBody>
      </p:sp>
      <p:sp>
        <p:nvSpPr>
          <p:cNvPr id="30" name="円/楕円 29"/>
          <p:cNvSpPr/>
          <p:nvPr/>
        </p:nvSpPr>
        <p:spPr>
          <a:xfrm>
            <a:off x="59969" y="2462718"/>
            <a:ext cx="2736850" cy="792162"/>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嗜好の多様化</a:t>
            </a:r>
            <a:endParaRPr lang="en-US" altLang="ja-JP"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要求レベルの向上</a:t>
            </a:r>
          </a:p>
        </p:txBody>
      </p:sp>
      <p:sp>
        <p:nvSpPr>
          <p:cNvPr id="31" name="円/楕円 30"/>
          <p:cNvSpPr/>
          <p:nvPr/>
        </p:nvSpPr>
        <p:spPr>
          <a:xfrm>
            <a:off x="2996664" y="2430968"/>
            <a:ext cx="2735262" cy="792162"/>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人間と機械の</a:t>
            </a:r>
            <a:endParaRPr lang="en-US" altLang="ja-JP"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距離が縮まる</a:t>
            </a:r>
          </a:p>
        </p:txBody>
      </p:sp>
      <p:sp>
        <p:nvSpPr>
          <p:cNvPr id="32" name="角丸四角形 31"/>
          <p:cNvSpPr/>
          <p:nvPr/>
        </p:nvSpPr>
        <p:spPr>
          <a:xfrm>
            <a:off x="887057" y="3758118"/>
            <a:ext cx="4608512" cy="576262"/>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マス・カスタマイゼーション</a:t>
            </a:r>
          </a:p>
        </p:txBody>
      </p:sp>
      <p:sp>
        <p:nvSpPr>
          <p:cNvPr id="33" name="上矢印吹き出し 32"/>
          <p:cNvSpPr/>
          <p:nvPr/>
        </p:nvSpPr>
        <p:spPr>
          <a:xfrm>
            <a:off x="132994" y="4334380"/>
            <a:ext cx="2590800" cy="1584325"/>
          </a:xfrm>
          <a:prstGeom prst="upArrowCallou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個別ニーズを</a:t>
            </a:r>
            <a:endParaRPr lang="en-US" altLang="ja-JP"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把握する技術</a:t>
            </a:r>
          </a:p>
        </p:txBody>
      </p:sp>
      <p:sp>
        <p:nvSpPr>
          <p:cNvPr id="34" name="上矢印吹き出し 33"/>
          <p:cNvSpPr/>
          <p:nvPr/>
        </p:nvSpPr>
        <p:spPr>
          <a:xfrm>
            <a:off x="3069689" y="4334380"/>
            <a:ext cx="2592387" cy="1584325"/>
          </a:xfrm>
          <a:prstGeom prst="upArrowCallou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単品でも安価、かつ短期間で製造できる技術</a:t>
            </a:r>
          </a:p>
        </p:txBody>
      </p:sp>
      <p:sp>
        <p:nvSpPr>
          <p:cNvPr id="35" name="ストライプ矢印 34"/>
          <p:cNvSpPr/>
          <p:nvPr/>
        </p:nvSpPr>
        <p:spPr>
          <a:xfrm rot="5400000">
            <a:off x="1158519" y="2877055"/>
            <a:ext cx="503238" cy="1258888"/>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6" name="ストライプ矢印 35"/>
          <p:cNvSpPr/>
          <p:nvPr/>
        </p:nvSpPr>
        <p:spPr>
          <a:xfrm rot="5400000">
            <a:off x="4084101" y="2877055"/>
            <a:ext cx="503238" cy="1258888"/>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7" name="テキスト ボックス 6"/>
          <p:cNvSpPr txBox="1">
            <a:spLocks noChangeArrowheads="1"/>
          </p:cNvSpPr>
          <p:nvPr/>
        </p:nvSpPr>
        <p:spPr bwMode="auto">
          <a:xfrm>
            <a:off x="0" y="6627812"/>
            <a:ext cx="33067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出典：日経ものづくり（</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年 </a:t>
            </a:r>
            <a:r>
              <a:rPr lang="en-US" altLang="ja-JP" sz="900" dirty="0">
                <a:latin typeface="Meiryo UI" panose="020B0604030504040204" pitchFamily="50" charset="-128"/>
                <a:ea typeface="Meiryo UI" panose="020B0604030504040204" pitchFamily="50" charset="-128"/>
              </a:rPr>
              <a:t>February </a:t>
            </a:r>
            <a:r>
              <a:rPr lang="ja-JP" altLang="en-US" sz="900" dirty="0">
                <a:latin typeface="Meiryo UI" panose="020B0604030504040204" pitchFamily="50" charset="-128"/>
                <a:ea typeface="Meiryo UI" panose="020B0604030504040204" pitchFamily="50" charset="-128"/>
              </a:rPr>
              <a:t>より転載</a:t>
            </a:r>
          </a:p>
        </p:txBody>
      </p:sp>
      <p:sp>
        <p:nvSpPr>
          <p:cNvPr id="38" name="角丸四角形 37"/>
          <p:cNvSpPr/>
          <p:nvPr/>
        </p:nvSpPr>
        <p:spPr>
          <a:xfrm>
            <a:off x="6095554" y="1566992"/>
            <a:ext cx="2376487" cy="576263"/>
          </a:xfrm>
          <a:prstGeom prst="roundRect">
            <a:avLst>
              <a:gd name="adj" fmla="val 436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ユーザーニーズの把握</a:t>
            </a:r>
          </a:p>
        </p:txBody>
      </p:sp>
      <p:sp>
        <p:nvSpPr>
          <p:cNvPr id="39" name="正方形/長方形 38"/>
          <p:cNvSpPr/>
          <p:nvPr/>
        </p:nvSpPr>
        <p:spPr>
          <a:xfrm>
            <a:off x="6384479" y="2575055"/>
            <a:ext cx="1800225" cy="3603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基本仕様の検討</a:t>
            </a:r>
          </a:p>
        </p:txBody>
      </p:sp>
      <p:sp>
        <p:nvSpPr>
          <p:cNvPr id="40" name="正方形/長方形 39"/>
          <p:cNvSpPr/>
          <p:nvPr/>
        </p:nvSpPr>
        <p:spPr>
          <a:xfrm>
            <a:off x="6368604" y="3330705"/>
            <a:ext cx="1800225" cy="6492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カスタマイズを</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前提とした設計</a:t>
            </a:r>
          </a:p>
        </p:txBody>
      </p:sp>
      <p:sp>
        <p:nvSpPr>
          <p:cNvPr id="41" name="正方形/長方形 40"/>
          <p:cNvSpPr/>
          <p:nvPr/>
        </p:nvSpPr>
        <p:spPr>
          <a:xfrm>
            <a:off x="6384479" y="4375280"/>
            <a:ext cx="1800225" cy="647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個別ニーズの</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把握と反映作業</a:t>
            </a:r>
          </a:p>
        </p:txBody>
      </p:sp>
      <p:sp>
        <p:nvSpPr>
          <p:cNvPr id="42" name="角丸四角形 41"/>
          <p:cNvSpPr/>
          <p:nvPr/>
        </p:nvSpPr>
        <p:spPr>
          <a:xfrm>
            <a:off x="6168579" y="5419855"/>
            <a:ext cx="2376487" cy="576262"/>
          </a:xfrm>
          <a:prstGeom prst="roundRect">
            <a:avLst>
              <a:gd name="adj" fmla="val 436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個別生産</a:t>
            </a:r>
          </a:p>
        </p:txBody>
      </p:sp>
      <p:sp>
        <p:nvSpPr>
          <p:cNvPr id="43" name="下矢印 42"/>
          <p:cNvSpPr/>
          <p:nvPr/>
        </p:nvSpPr>
        <p:spPr>
          <a:xfrm>
            <a:off x="6887716" y="2143255"/>
            <a:ext cx="865188" cy="4318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4" name="下矢印 43"/>
          <p:cNvSpPr/>
          <p:nvPr/>
        </p:nvSpPr>
        <p:spPr>
          <a:xfrm>
            <a:off x="6887716" y="2935417"/>
            <a:ext cx="865188" cy="3952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5" name="下矢印 44"/>
          <p:cNvSpPr/>
          <p:nvPr/>
        </p:nvSpPr>
        <p:spPr>
          <a:xfrm>
            <a:off x="6924229" y="3979992"/>
            <a:ext cx="863600" cy="3952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6" name="下矢印 45"/>
          <p:cNvSpPr/>
          <p:nvPr/>
        </p:nvSpPr>
        <p:spPr>
          <a:xfrm>
            <a:off x="6913116" y="5022980"/>
            <a:ext cx="863600" cy="3968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カギ線コネクタ 46"/>
          <p:cNvCxnSpPr>
            <a:stCxn id="41" idx="3"/>
            <a:endCxn id="39" idx="3"/>
          </p:cNvCxnSpPr>
          <p:nvPr/>
        </p:nvCxnSpPr>
        <p:spPr>
          <a:xfrm flipV="1">
            <a:off x="8184704" y="2754442"/>
            <a:ext cx="12700" cy="1944688"/>
          </a:xfrm>
          <a:prstGeom prst="bentConnector3">
            <a:avLst>
              <a:gd name="adj1" fmla="val 425106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9005093" y="1555703"/>
            <a:ext cx="2881313" cy="647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ユーザーニーズの把握</a:t>
            </a:r>
          </a:p>
        </p:txBody>
      </p:sp>
      <p:sp>
        <p:nvSpPr>
          <p:cNvPr id="49" name="正方形/長方形 48"/>
          <p:cNvSpPr/>
          <p:nvPr/>
        </p:nvSpPr>
        <p:spPr>
          <a:xfrm>
            <a:off x="9005093" y="2797128"/>
            <a:ext cx="2881313" cy="6492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仕様への落とし込み</a:t>
            </a:r>
            <a:endParaRPr lang="en-US" altLang="ja-JP"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（ニーズの一般化）</a:t>
            </a:r>
          </a:p>
        </p:txBody>
      </p:sp>
      <p:sp>
        <p:nvSpPr>
          <p:cNvPr id="50" name="正方形/長方形 49"/>
          <p:cNvSpPr/>
          <p:nvPr/>
        </p:nvSpPr>
        <p:spPr>
          <a:xfrm>
            <a:off x="9019381" y="4036966"/>
            <a:ext cx="2881312" cy="6492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仕様の詳細設計</a:t>
            </a:r>
          </a:p>
        </p:txBody>
      </p:sp>
      <p:sp>
        <p:nvSpPr>
          <p:cNvPr id="51" name="正方形/長方形 50"/>
          <p:cNvSpPr/>
          <p:nvPr/>
        </p:nvSpPr>
        <p:spPr>
          <a:xfrm>
            <a:off x="9019381" y="5372053"/>
            <a:ext cx="2881312" cy="647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大量生産</a:t>
            </a:r>
          </a:p>
        </p:txBody>
      </p:sp>
      <p:sp>
        <p:nvSpPr>
          <p:cNvPr id="52" name="下矢印 51"/>
          <p:cNvSpPr/>
          <p:nvPr/>
        </p:nvSpPr>
        <p:spPr>
          <a:xfrm>
            <a:off x="10013156" y="2203403"/>
            <a:ext cx="863600" cy="59372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3" name="下矢印 52"/>
          <p:cNvSpPr/>
          <p:nvPr/>
        </p:nvSpPr>
        <p:spPr>
          <a:xfrm>
            <a:off x="10027443" y="3446416"/>
            <a:ext cx="865188" cy="59372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4" name="下矢印 53"/>
          <p:cNvSpPr/>
          <p:nvPr/>
        </p:nvSpPr>
        <p:spPr>
          <a:xfrm>
            <a:off x="10013156" y="4681491"/>
            <a:ext cx="863600" cy="690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extLst>
      <p:ext uri="{BB962C8B-B14F-4D97-AF65-F5344CB8AC3E}">
        <p14:creationId xmlns:p14="http://schemas.microsoft.com/office/powerpoint/2010/main" val="10135339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60</a:t>
            </a:fld>
            <a:endParaRPr kumimoji="1" lang="ja-JP" altLang="en-US"/>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451" y="2016352"/>
            <a:ext cx="5803461" cy="4476523"/>
          </a:xfrm>
          <a:prstGeom prst="rect">
            <a:avLst/>
          </a:prstGeom>
        </p:spPr>
      </p:pic>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8" name="角丸四角形 1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医療大麻用</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0" name="角丸四角形 1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2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7209" cy="100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正方形/長方形 3"/>
          <p:cNvSpPr/>
          <p:nvPr/>
        </p:nvSpPr>
        <p:spPr>
          <a:xfrm>
            <a:off x="1007209" y="749231"/>
            <a:ext cx="10888257"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医療大麻」は、米国の一部州や、カナダ、オランダ、オーストリア、イスラエル、スペイン、フィンランド、ベルギー、イギリス、ドイツ、オーストラリア、コロンビア、ジャマイカなどで使用が認められており、大麻製剤を専門とする一部企業からは「線維筋痛症」や「糖尿病性神経障害痛」などの病気で苦しむ患者への有効な鎮痛剤として注目され、大麻系薬剤が提供されている。</a:t>
            </a:r>
          </a:p>
        </p:txBody>
      </p:sp>
      <p:sp>
        <p:nvSpPr>
          <p:cNvPr id="5" name="正方形/長方形 4"/>
          <p:cNvSpPr/>
          <p:nvPr/>
        </p:nvSpPr>
        <p:spPr>
          <a:xfrm>
            <a:off x="6008912" y="2214036"/>
            <a:ext cx="6186616" cy="378565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線維筋痛症と言えば、アメリカを代表する人気歌手レディー・ガガが公表した疾患であり、ツアー活動延期の理由とされている。全身に激しい痛みを伴う線維筋痛症は、原因不明の病気とされ、現在も完治させるための薬が存在していない。</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医療大麻経皮パッチは、決まった量の薬剤が含まれる市販の同類製品と異なり、個々の患者のニーズに合わせ、薬の強度などを簡単に調整することが可能となる。また、世界中何処のライセンシーが利用したとしても、常に安定した品質と効能を有する経皮パッチが製造できる点も、</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プリント技術による大きなメリットの一つと言える。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MannaBot</a:t>
            </a:r>
            <a:r>
              <a:rPr lang="en-US" altLang="ja-JP" sz="1600" dirty="0">
                <a:latin typeface="Meiryo UI" panose="020B0604030504040204" pitchFamily="50" charset="-128"/>
                <a:ea typeface="Meiryo UI" panose="020B0604030504040204" pitchFamily="50" charset="-128"/>
              </a:rPr>
              <a:t> One</a:t>
            </a:r>
            <a:r>
              <a:rPr lang="ja-JP" altLang="en-US" sz="1600" dirty="0">
                <a:latin typeface="Meiryo UI" panose="020B0604030504040204" pitchFamily="50" charset="-128"/>
                <a:ea typeface="Meiryo UI" panose="020B0604030504040204" pitchFamily="50" charset="-128"/>
              </a:rPr>
              <a:t>は、医療大麻を吐出する押出機と専用のコントローラボックスで構成された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プリンタで、プログラムされた最適な量の大麻抽出物および賦形剤を</a:t>
            </a:r>
            <a:r>
              <a:rPr lang="en-US" altLang="ja-JP" sz="1600" dirty="0">
                <a:latin typeface="Meiryo UI" panose="020B0604030504040204" pitchFamily="50" charset="-128"/>
                <a:ea typeface="Meiryo UI" panose="020B0604030504040204" pitchFamily="50" charset="-128"/>
              </a:rPr>
              <a:t>Manna Molecular Science</a:t>
            </a:r>
            <a:r>
              <a:rPr lang="ja-JP" altLang="en-US" sz="1600" dirty="0">
                <a:latin typeface="Meiryo UI" panose="020B0604030504040204" pitchFamily="50" charset="-128"/>
                <a:ea typeface="Meiryo UI" panose="020B0604030504040204" pitchFamily="50" charset="-128"/>
              </a:rPr>
              <a:t>の経皮パッチに送達し、カスタマイズされた医療大麻経皮パッチを生成する</a:t>
            </a:r>
          </a:p>
        </p:txBody>
      </p:sp>
      <p:pic>
        <p:nvPicPr>
          <p:cNvPr id="27" name="図 26"/>
          <p:cNvPicPr>
            <a:picLocks noChangeAspect="1"/>
          </p:cNvPicPr>
          <p:nvPr/>
        </p:nvPicPr>
        <p:blipFill>
          <a:blip r:embed="rId4"/>
          <a:stretch>
            <a:fillRect/>
          </a:stretch>
        </p:blipFill>
        <p:spPr>
          <a:xfrm>
            <a:off x="4038600" y="1601506"/>
            <a:ext cx="1970312" cy="1970312"/>
          </a:xfrm>
          <a:prstGeom prst="rect">
            <a:avLst/>
          </a:prstGeom>
        </p:spPr>
      </p:pic>
    </p:spTree>
    <p:extLst>
      <p:ext uri="{BB962C8B-B14F-4D97-AF65-F5344CB8AC3E}">
        <p14:creationId xmlns:p14="http://schemas.microsoft.com/office/powerpoint/2010/main" val="63691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モノ売りからサービスを売る・・・</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a:xfrm>
            <a:off x="11427178" y="6492875"/>
            <a:ext cx="764822" cy="365125"/>
          </a:xfrm>
        </p:spPr>
        <p:txBody>
          <a:bodyPr/>
          <a:lstStyle/>
          <a:p>
            <a:fld id="{E0111AC5-7BD5-411B-8205-861CC0B8AE82}" type="slidenum">
              <a:rPr kumimoji="1" lang="ja-JP" altLang="en-US" smtClean="0"/>
              <a:t>7</a:t>
            </a:fld>
            <a:endParaRPr kumimoji="1" lang="ja-JP" altLang="en-US" dirty="0"/>
          </a:p>
        </p:txBody>
      </p:sp>
      <p:pic>
        <p:nvPicPr>
          <p:cNvPr id="55" name="図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339" y="970667"/>
            <a:ext cx="9039225"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
          <p:cNvSpPr txBox="1"/>
          <p:nvPr/>
        </p:nvSpPr>
        <p:spPr>
          <a:xfrm>
            <a:off x="2084565" y="5049397"/>
            <a:ext cx="1614487" cy="303212"/>
          </a:xfrm>
          <a:prstGeom prst="rect">
            <a:avLst/>
          </a:prstGeom>
          <a:noFill/>
        </p:spPr>
        <p:txBody>
          <a:bodyPr wrap="none" lIns="0" tIns="0" rIns="0">
            <a:spAutoFit/>
          </a:bodyPr>
          <a:lstStyle/>
          <a:p>
            <a:pPr>
              <a:lnSpc>
                <a:spcPts val="2000"/>
              </a:lnSpc>
              <a:defRPr/>
            </a:pP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a:t>
            </a:r>
            <a:r>
              <a:rPr lang="en-US" altLang="ja-JP"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ry</a:t>
            </a:r>
            <a:r>
              <a:rPr lang="en-US" altLang="zh-CN" sz="1895" u="sng" dirty="0">
                <a:latin typeface="Meiryo UI" panose="020B0604030504040204" pitchFamily="50" charset="-128"/>
                <a:ea typeface="Meiryo UI" panose="020B0604030504040204" pitchFamily="50" charset="-128"/>
                <a:cs typeface="Meiryo UI" panose="020B0604030504040204" pitchFamily="50" charset="-128"/>
              </a:rPr>
              <a:t> </a:t>
            </a: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4.0</a:t>
            </a:r>
          </a:p>
        </p:txBody>
      </p:sp>
      <p:sp>
        <p:nvSpPr>
          <p:cNvPr id="57" name="TextBox 1"/>
          <p:cNvSpPr txBox="1">
            <a:spLocks noChangeArrowheads="1"/>
          </p:cNvSpPr>
          <p:nvPr/>
        </p:nvSpPr>
        <p:spPr bwMode="auto">
          <a:xfrm>
            <a:off x="407089" y="5409430"/>
            <a:ext cx="5987538"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700"/>
              </a:lnSpc>
              <a:spcBef>
                <a:spcPct val="0"/>
              </a:spcBef>
              <a:buFontTx/>
              <a:buNone/>
            </a:pPr>
            <a:r>
              <a:rPr lang="en-US" altLang="zh-CN" sz="1800" dirty="0">
                <a:solidFill>
                  <a:srgbClr val="000000"/>
                </a:solidFill>
                <a:latin typeface="Meiryo UI" panose="020B0604030504040204" pitchFamily="50" charset="-128"/>
                <a:ea typeface="Meiryo UI" panose="020B0604030504040204" pitchFamily="50" charset="-128"/>
              </a:rPr>
              <a:t>「マス・カスタマイゼーション」を実現のため，システムや機器間の情報交換の規格を策定これによって，お客さまごとに細かに異なる仕様に柔軟に対応して，世界中の各社工場を結んで，設計，製造をスムーズに行う</a:t>
            </a:r>
            <a:r>
              <a:rPr lang="ja-JP" altLang="en-US" sz="1800" dirty="0" err="1">
                <a:solidFill>
                  <a:srgbClr val="000000"/>
                </a:solidFill>
                <a:latin typeface="Meiryo UI" panose="020B0604030504040204" pitchFamily="50" charset="-128"/>
                <a:ea typeface="Meiryo UI" panose="020B0604030504040204" pitchFamily="50" charset="-128"/>
              </a:rPr>
              <a:t>。</a:t>
            </a:r>
            <a:endParaRPr lang="en-US" altLang="zh-CN" sz="1800" dirty="0">
              <a:solidFill>
                <a:srgbClr val="000000"/>
              </a:solidFill>
              <a:latin typeface="Meiryo UI" panose="020B0604030504040204" pitchFamily="50" charset="-128"/>
              <a:ea typeface="Meiryo UI" panose="020B0604030504040204" pitchFamily="50" charset="-128"/>
            </a:endParaRPr>
          </a:p>
        </p:txBody>
      </p:sp>
      <p:sp>
        <p:nvSpPr>
          <p:cNvPr id="58" name="TextBox 1"/>
          <p:cNvSpPr txBox="1"/>
          <p:nvPr/>
        </p:nvSpPr>
        <p:spPr>
          <a:xfrm>
            <a:off x="7910689" y="5021966"/>
            <a:ext cx="2420938" cy="301625"/>
          </a:xfrm>
          <a:prstGeom prst="rect">
            <a:avLst/>
          </a:prstGeom>
          <a:noFill/>
        </p:spPr>
        <p:txBody>
          <a:bodyPr wrap="none" lIns="0" tIns="0" rIns="0">
            <a:spAutoFit/>
          </a:bodyPr>
          <a:lstStyle/>
          <a:p>
            <a:pPr>
              <a:lnSpc>
                <a:spcPts val="2000"/>
              </a:lnSpc>
              <a:defRPr/>
            </a:pP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Industrial</a:t>
            </a:r>
            <a:r>
              <a:rPr lang="en-US" altLang="zh-CN" sz="1895" u="sng" dirty="0">
                <a:latin typeface="Meiryo UI" panose="020B0604030504040204" pitchFamily="50" charset="-128"/>
                <a:ea typeface="Meiryo UI" panose="020B0604030504040204" pitchFamily="50" charset="-128"/>
                <a:cs typeface="Meiryo UI" panose="020B0604030504040204" pitchFamily="50" charset="-128"/>
              </a:rPr>
              <a:t> </a:t>
            </a: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Internet</a:t>
            </a:r>
          </a:p>
        </p:txBody>
      </p:sp>
      <p:sp>
        <p:nvSpPr>
          <p:cNvPr id="59" name="TextBox 1"/>
          <p:cNvSpPr txBox="1">
            <a:spLocks noChangeArrowheads="1"/>
          </p:cNvSpPr>
          <p:nvPr/>
        </p:nvSpPr>
        <p:spPr bwMode="auto">
          <a:xfrm>
            <a:off x="6788062" y="5460013"/>
            <a:ext cx="4870979" cy="70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700"/>
              </a:lnSpc>
              <a:spcBef>
                <a:spcPct val="0"/>
              </a:spcBef>
              <a:buFontTx/>
              <a:buNone/>
            </a:pPr>
            <a:r>
              <a:rPr lang="en-US" altLang="zh-CN" sz="1800" dirty="0">
                <a:solidFill>
                  <a:srgbClr val="000000"/>
                </a:solidFill>
                <a:latin typeface="Meiryo UI" panose="020B0604030504040204" pitchFamily="50" charset="-128"/>
                <a:ea typeface="Meiryo UI" panose="020B0604030504040204" pitchFamily="50" charset="-128"/>
              </a:rPr>
              <a:t>個別お客様の要望に対応する「パーソナライゼーション」を実現するため，製品の稼働データを分析し，新たなサービスを提供お客様と一緒に価値を創り出す</a:t>
            </a:r>
          </a:p>
        </p:txBody>
      </p:sp>
      <p:sp>
        <p:nvSpPr>
          <p:cNvPr id="60" name="TextBox 1"/>
          <p:cNvSpPr txBox="1">
            <a:spLocks noChangeArrowheads="1"/>
          </p:cNvSpPr>
          <p:nvPr/>
        </p:nvSpPr>
        <p:spPr bwMode="auto">
          <a:xfrm>
            <a:off x="2492552" y="2348617"/>
            <a:ext cx="674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159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159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159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顧客ニーズ</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把握</a:t>
            </a:r>
          </a:p>
        </p:txBody>
      </p:sp>
      <p:sp>
        <p:nvSpPr>
          <p:cNvPr id="61" name="TextBox 1"/>
          <p:cNvSpPr txBox="1">
            <a:spLocks noChangeArrowheads="1"/>
          </p:cNvSpPr>
          <p:nvPr/>
        </p:nvSpPr>
        <p:spPr bwMode="auto">
          <a:xfrm>
            <a:off x="3699052" y="2348617"/>
            <a:ext cx="57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651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651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651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コンセプト</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構築</a:t>
            </a:r>
          </a:p>
        </p:txBody>
      </p:sp>
      <p:sp>
        <p:nvSpPr>
          <p:cNvPr id="62" name="TextBox 1"/>
          <p:cNvSpPr txBox="1">
            <a:spLocks noChangeArrowheads="1"/>
          </p:cNvSpPr>
          <p:nvPr/>
        </p:nvSpPr>
        <p:spPr bwMode="auto">
          <a:xfrm>
            <a:off x="4943652" y="2424817"/>
            <a:ext cx="6159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基本設計</a:t>
            </a:r>
          </a:p>
        </p:txBody>
      </p:sp>
      <p:sp>
        <p:nvSpPr>
          <p:cNvPr id="63" name="TextBox 1"/>
          <p:cNvSpPr txBox="1">
            <a:spLocks noChangeArrowheads="1"/>
          </p:cNvSpPr>
          <p:nvPr/>
        </p:nvSpPr>
        <p:spPr bwMode="auto">
          <a:xfrm>
            <a:off x="6086652" y="2424817"/>
            <a:ext cx="6159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詳細設計</a:t>
            </a:r>
          </a:p>
        </p:txBody>
      </p:sp>
      <p:sp>
        <p:nvSpPr>
          <p:cNvPr id="64" name="TextBox 1"/>
          <p:cNvSpPr txBox="1">
            <a:spLocks noChangeArrowheads="1"/>
          </p:cNvSpPr>
          <p:nvPr/>
        </p:nvSpPr>
        <p:spPr bwMode="auto">
          <a:xfrm>
            <a:off x="7216952" y="2424817"/>
            <a:ext cx="6937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開発・試作</a:t>
            </a:r>
          </a:p>
        </p:txBody>
      </p:sp>
      <p:sp>
        <p:nvSpPr>
          <p:cNvPr id="65" name="TextBox 1"/>
          <p:cNvSpPr txBox="1">
            <a:spLocks noChangeArrowheads="1"/>
          </p:cNvSpPr>
          <p:nvPr/>
        </p:nvSpPr>
        <p:spPr bwMode="auto">
          <a:xfrm>
            <a:off x="8372652" y="2424817"/>
            <a:ext cx="6937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生産・量産</a:t>
            </a:r>
          </a:p>
        </p:txBody>
      </p:sp>
      <p:sp>
        <p:nvSpPr>
          <p:cNvPr id="66" name="TextBox 1"/>
          <p:cNvSpPr txBox="1">
            <a:spLocks noChangeArrowheads="1"/>
          </p:cNvSpPr>
          <p:nvPr/>
        </p:nvSpPr>
        <p:spPr bwMode="auto">
          <a:xfrm>
            <a:off x="9795052" y="2348617"/>
            <a:ext cx="612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パートナー</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サプライヤ</a:t>
            </a:r>
          </a:p>
        </p:txBody>
      </p:sp>
      <p:sp>
        <p:nvSpPr>
          <p:cNvPr id="67" name="TextBox 1"/>
          <p:cNvSpPr txBox="1">
            <a:spLocks noChangeArrowheads="1"/>
          </p:cNvSpPr>
          <p:nvPr/>
        </p:nvSpPr>
        <p:spPr bwMode="auto">
          <a:xfrm>
            <a:off x="7763052" y="1345317"/>
            <a:ext cx="12700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477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6477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6477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認証・認定</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20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生産技術</a:t>
            </a:r>
          </a:p>
        </p:txBody>
      </p:sp>
      <p:sp>
        <p:nvSpPr>
          <p:cNvPr id="68" name="TextBox 1"/>
          <p:cNvSpPr txBox="1">
            <a:spLocks noChangeArrowheads="1"/>
          </p:cNvSpPr>
          <p:nvPr/>
        </p:nvSpPr>
        <p:spPr bwMode="auto">
          <a:xfrm>
            <a:off x="9960152" y="1726317"/>
            <a:ext cx="347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54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54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54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評価</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テスト</a:t>
            </a:r>
          </a:p>
        </p:txBody>
      </p:sp>
      <p:sp>
        <p:nvSpPr>
          <p:cNvPr id="69" name="TextBox 1"/>
          <p:cNvSpPr txBox="1">
            <a:spLocks noChangeArrowheads="1"/>
          </p:cNvSpPr>
          <p:nvPr/>
        </p:nvSpPr>
        <p:spPr bwMode="auto">
          <a:xfrm>
            <a:off x="9274352" y="2170817"/>
            <a:ext cx="3079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認定</a:t>
            </a:r>
          </a:p>
        </p:txBody>
      </p:sp>
      <p:sp>
        <p:nvSpPr>
          <p:cNvPr id="70" name="TextBox 1"/>
          <p:cNvSpPr txBox="1">
            <a:spLocks noChangeArrowheads="1"/>
          </p:cNvSpPr>
          <p:nvPr/>
        </p:nvSpPr>
        <p:spPr bwMode="auto">
          <a:xfrm>
            <a:off x="9299752" y="2615317"/>
            <a:ext cx="3079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調達</a:t>
            </a:r>
          </a:p>
        </p:txBody>
      </p:sp>
      <p:sp>
        <p:nvSpPr>
          <p:cNvPr id="71" name="TextBox 1"/>
          <p:cNvSpPr txBox="1">
            <a:spLocks noChangeArrowheads="1"/>
          </p:cNvSpPr>
          <p:nvPr/>
        </p:nvSpPr>
        <p:spPr bwMode="auto">
          <a:xfrm>
            <a:off x="6988352" y="3339217"/>
            <a:ext cx="698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27000" algn="l"/>
                <a:tab pos="2413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27000" algn="l"/>
                <a:tab pos="2413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27000" algn="l"/>
                <a:tab pos="2413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メンテナンス</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サポート</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教育</a:t>
            </a:r>
          </a:p>
        </p:txBody>
      </p:sp>
      <p:sp>
        <p:nvSpPr>
          <p:cNvPr id="72" name="TextBox 1"/>
          <p:cNvSpPr txBox="1">
            <a:spLocks noChangeArrowheads="1"/>
          </p:cNvSpPr>
          <p:nvPr/>
        </p:nvSpPr>
        <p:spPr bwMode="auto">
          <a:xfrm>
            <a:off x="9680752" y="3428117"/>
            <a:ext cx="693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905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905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905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市場・顧客</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戦略</a:t>
            </a:r>
          </a:p>
        </p:txBody>
      </p:sp>
      <p:sp>
        <p:nvSpPr>
          <p:cNvPr id="73" name="TextBox 1"/>
          <p:cNvSpPr txBox="1">
            <a:spLocks noChangeArrowheads="1"/>
          </p:cNvSpPr>
          <p:nvPr/>
        </p:nvSpPr>
        <p:spPr bwMode="auto">
          <a:xfrm>
            <a:off x="5858052" y="3440817"/>
            <a:ext cx="55721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3500" algn="l"/>
                <a:tab pos="1778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63500" algn="l"/>
                <a:tab pos="1778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63500" algn="l"/>
                <a:tab pos="1778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運用</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サポート</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20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廃棄</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リサイクル</a:t>
            </a:r>
          </a:p>
        </p:txBody>
      </p:sp>
      <p:sp>
        <p:nvSpPr>
          <p:cNvPr id="74" name="TextBox 1"/>
          <p:cNvSpPr txBox="1">
            <a:spLocks noChangeArrowheads="1"/>
          </p:cNvSpPr>
          <p:nvPr/>
        </p:nvSpPr>
        <p:spPr bwMode="auto">
          <a:xfrm>
            <a:off x="8321852" y="3529717"/>
            <a:ext cx="661987"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90500" algn="l"/>
                <a:tab pos="2413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90500" algn="l"/>
                <a:tab pos="2413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90500" algn="l"/>
                <a:tab pos="2413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販売</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7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リース</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ファイナンス</a:t>
            </a:r>
          </a:p>
        </p:txBody>
      </p:sp>
      <p:sp>
        <p:nvSpPr>
          <p:cNvPr id="75" name="TextBox 1"/>
          <p:cNvSpPr txBox="1"/>
          <p:nvPr/>
        </p:nvSpPr>
        <p:spPr>
          <a:xfrm>
            <a:off x="1997252" y="3275717"/>
            <a:ext cx="2955925" cy="1379537"/>
          </a:xfrm>
          <a:prstGeom prst="rect">
            <a:avLst/>
          </a:prstGeom>
          <a:noFill/>
        </p:spPr>
        <p:txBody>
          <a:bodyPr wrap="none" lIns="0" tIns="0" rIns="0">
            <a:spAutoFit/>
          </a:bodyPr>
          <a:lstStyle/>
          <a:p>
            <a:pPr>
              <a:lnSpc>
                <a:spcPts val="1500"/>
              </a:lnSpc>
              <a:tabLst>
                <a:tab pos="482600" algn="l"/>
              </a:tabLst>
              <a:defRPr/>
            </a:pPr>
            <a:r>
              <a:rPr lang="en-US" altLang="zh-CN" sz="1595"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市場・顧客</a:t>
            </a: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tabLst>
                <a:tab pos="482600" algn="l"/>
              </a:tabLst>
              <a:defRPr/>
            </a:pPr>
            <a:r>
              <a:rPr lang="en-US" altLang="zh-CN"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Industrial</a:t>
            </a:r>
            <a:r>
              <a:rPr lang="en-US" altLang="zh-CN" sz="1403"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Internetの注力領域</a:t>
            </a:r>
          </a:p>
          <a:p>
            <a:pPr>
              <a:lnSpc>
                <a:spcPts val="1600"/>
              </a:lnSpc>
              <a:tabLst>
                <a:tab pos="482600" algn="l"/>
              </a:tabLst>
              <a:defRPr/>
            </a:pPr>
            <a:r>
              <a:rPr lang="en-US" altLang="zh-CN"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【パーソナライゼーション】</a:t>
            </a:r>
          </a:p>
        </p:txBody>
      </p:sp>
      <p:sp>
        <p:nvSpPr>
          <p:cNvPr id="76" name="テキスト ボックス 24"/>
          <p:cNvSpPr txBox="1">
            <a:spLocks noChangeArrowheads="1"/>
          </p:cNvSpPr>
          <p:nvPr/>
        </p:nvSpPr>
        <p:spPr bwMode="auto">
          <a:xfrm>
            <a:off x="4973814" y="1208792"/>
            <a:ext cx="2192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Meiryo UI" panose="020B0604030504040204" pitchFamily="50" charset="-128"/>
                <a:ea typeface="Meiryo UI" panose="020B0604030504040204" pitchFamily="50" charset="-128"/>
              </a:rPr>
              <a:t>Industry4.0</a:t>
            </a:r>
            <a:r>
              <a:rPr lang="ja-JP" altLang="en-US" sz="1400">
                <a:latin typeface="Meiryo UI" panose="020B0604030504040204" pitchFamily="50" charset="-128"/>
                <a:ea typeface="Meiryo UI" panose="020B0604030504040204" pitchFamily="50" charset="-128"/>
              </a:rPr>
              <a:t>の注力領域</a:t>
            </a:r>
            <a:endParaRPr lang="en-US" altLang="ja-JP" sz="1400">
              <a:latin typeface="Meiryo UI" panose="020B0604030504040204" pitchFamily="50" charset="-128"/>
              <a:ea typeface="Meiryo UI" panose="020B0604030504040204" pitchFamily="50" charset="-128"/>
            </a:endParaRPr>
          </a:p>
          <a:p>
            <a:pPr>
              <a:spcBef>
                <a:spcPct val="0"/>
              </a:spcBef>
              <a:buFontTx/>
              <a:buNone/>
            </a:pP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マス・カスタマイゼーション</a:t>
            </a:r>
            <a:r>
              <a:rPr lang="en-US" altLang="ja-JP" sz="1400">
                <a:latin typeface="Meiryo UI" panose="020B0604030504040204" pitchFamily="50" charset="-128"/>
                <a:ea typeface="Meiryo UI" panose="020B0604030504040204" pitchFamily="50" charset="-128"/>
              </a:rPr>
              <a:t>】</a:t>
            </a:r>
            <a:endParaRPr lang="ja-JP" altLang="en-US" sz="1400">
              <a:latin typeface="Meiryo UI" panose="020B0604030504040204" pitchFamily="50" charset="-128"/>
              <a:ea typeface="Meiryo UI" panose="020B0604030504040204" pitchFamily="50" charset="-128"/>
            </a:endParaRPr>
          </a:p>
        </p:txBody>
      </p:sp>
      <p:sp>
        <p:nvSpPr>
          <p:cNvPr id="77" name="テキスト ボックス 25"/>
          <p:cNvSpPr txBox="1">
            <a:spLocks noChangeArrowheads="1"/>
          </p:cNvSpPr>
          <p:nvPr/>
        </p:nvSpPr>
        <p:spPr bwMode="auto">
          <a:xfrm>
            <a:off x="1916289" y="1504067"/>
            <a:ext cx="11350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ものづくり</a:t>
            </a:r>
          </a:p>
        </p:txBody>
      </p:sp>
    </p:spTree>
    <p:extLst>
      <p:ext uri="{BB962C8B-B14F-4D97-AF65-F5344CB8AC3E}">
        <p14:creationId xmlns:p14="http://schemas.microsoft.com/office/powerpoint/2010/main" val="265816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842" y="703477"/>
            <a:ext cx="10758316" cy="610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8</a:t>
            </a:fld>
            <a:endParaRPr kumimoji="1" lang="ja-JP" altLang="en-US"/>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3"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角丸四角形 1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本格的な産業利用フェーズに入った</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p>
        </p:txBody>
      </p:sp>
      <p:sp>
        <p:nvSpPr>
          <p:cNvPr id="15" name="角丸四角形 1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 name="角丸四角形 1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18199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プリンタの第三次ブームは去りました・・・が～</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9</a:t>
            </a:fld>
            <a:endParaRPr kumimoji="1" lang="ja-JP" altLang="en-US"/>
          </a:p>
        </p:txBody>
      </p:sp>
      <p:pic>
        <p:nvPicPr>
          <p:cNvPr id="12" name="Picture 2" descr="http://tk.ismcdn.jp/mwimgs/0/4/570/img_04b65c4b03dd661d7805ea50c93ae766319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3763962"/>
            <a:ext cx="4184734" cy="278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890" y="3305191"/>
            <a:ext cx="2295525" cy="32480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3305191"/>
            <a:ext cx="2185934" cy="32480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97" y="1033402"/>
            <a:ext cx="4398428" cy="25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6" name="テキスト ボックス 2"/>
          <p:cNvSpPr txBox="1">
            <a:spLocks noChangeArrowheads="1"/>
          </p:cNvSpPr>
          <p:nvPr/>
        </p:nvSpPr>
        <p:spPr bwMode="auto">
          <a:xfrm>
            <a:off x="4767231" y="1284288"/>
            <a:ext cx="735102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Meiryo UI" panose="020B0604030504040204" pitchFamily="50" charset="-128"/>
                <a:ea typeface="Meiryo UI" panose="020B0604030504040204" pitchFamily="50" charset="-128"/>
              </a:rPr>
              <a:t>2013</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2</a:t>
            </a:r>
            <a:r>
              <a:rPr lang="ja-JP" altLang="en-US" sz="1800" dirty="0">
                <a:latin typeface="Meiryo UI" panose="020B0604030504040204" pitchFamily="50" charset="-128"/>
                <a:ea typeface="Meiryo UI" panose="020B0604030504040204" pitchFamily="50" charset="-128"/>
              </a:rPr>
              <a:t>月の一般教書演説で</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プリンタに言及し、第二次オバマ政権では、製造業回帰と先進製造に関する政策を推進。</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クリス・アンダーソンの「</a:t>
            </a:r>
            <a:r>
              <a:rPr lang="en-US" altLang="ja-JP" sz="1800" dirty="0">
                <a:latin typeface="Meiryo UI" panose="020B0604030504040204" pitchFamily="50" charset="-128"/>
                <a:ea typeface="Meiryo UI" panose="020B0604030504040204" pitchFamily="50" charset="-128"/>
              </a:rPr>
              <a:t>Makers</a:t>
            </a:r>
            <a:r>
              <a:rPr lang="ja-JP" altLang="en-US" sz="1800" dirty="0">
                <a:latin typeface="Meiryo UI" panose="020B0604030504040204" pitchFamily="50" charset="-128"/>
                <a:ea typeface="Meiryo UI" panose="020B0604030504040204" pitchFamily="50" charset="-128"/>
              </a:rPr>
              <a:t>」が</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プリンタの第三次ブームを引き起こした。</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基本特許が</a:t>
            </a:r>
            <a:r>
              <a:rPr lang="en-US" altLang="ja-JP" sz="1800" dirty="0">
                <a:latin typeface="Meiryo UI" panose="020B0604030504040204" pitchFamily="50" charset="-128"/>
                <a:ea typeface="Meiryo UI" panose="020B0604030504040204" pitchFamily="50" charset="-128"/>
              </a:rPr>
              <a:t>2010</a:t>
            </a:r>
            <a:r>
              <a:rPr lang="ja-JP" altLang="en-US" sz="1800" dirty="0">
                <a:latin typeface="Meiryo UI" panose="020B0604030504040204" pitchFamily="50" charset="-128"/>
                <a:ea typeface="Meiryo UI" panose="020B0604030504040204" pitchFamily="50" charset="-128"/>
              </a:rPr>
              <a:t>年前後から</a:t>
            </a:r>
            <a:r>
              <a:rPr lang="en-US" altLang="ja-JP" sz="1800" dirty="0">
                <a:latin typeface="Meiryo UI" panose="020B0604030504040204" pitchFamily="50" charset="-128"/>
                <a:ea typeface="Meiryo UI" panose="020B0604030504040204" pitchFamily="50" charset="-128"/>
              </a:rPr>
              <a:t>20</a:t>
            </a:r>
            <a:r>
              <a:rPr lang="ja-JP" altLang="en-US" sz="1800" dirty="0">
                <a:latin typeface="Meiryo UI" panose="020B0604030504040204" pitchFamily="50" charset="-128"/>
                <a:ea typeface="Meiryo UI" panose="020B0604030504040204" pitchFamily="50" charset="-128"/>
              </a:rPr>
              <a:t>年を経過し、利用可能となっている。</a:t>
            </a:r>
          </a:p>
        </p:txBody>
      </p:sp>
    </p:spTree>
    <p:extLst>
      <p:ext uri="{BB962C8B-B14F-4D97-AF65-F5344CB8AC3E}">
        <p14:creationId xmlns:p14="http://schemas.microsoft.com/office/powerpoint/2010/main" val="15206877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1813</TotalTime>
  <Words>7911</Words>
  <Application>Microsoft Office PowerPoint</Application>
  <PresentationFormat>ワイド画面</PresentationFormat>
  <Paragraphs>749</Paragraphs>
  <Slides>60</Slides>
  <Notes>26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60</vt:i4>
      </vt:variant>
    </vt:vector>
  </HeadingPairs>
  <TitlesOfParts>
    <vt:vector size="71" baseType="lpstr">
      <vt:lpstr>HGP行書体</vt:lpstr>
      <vt:lpstr>Meiryo UI</vt:lpstr>
      <vt:lpstr>ＭＳ Ｐ明朝</vt:lpstr>
      <vt:lpstr>メイリオ</vt:lpstr>
      <vt:lpstr>Arial</vt:lpstr>
      <vt:lpstr>Calibri</vt:lpstr>
      <vt:lpstr>Calibri Light</vt:lpstr>
      <vt:lpstr>Tahoma</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LNPTM STAT-KONTM </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100</cp:revision>
  <cp:lastPrinted>2016-08-30T02:39:42Z</cp:lastPrinted>
  <dcterms:created xsi:type="dcterms:W3CDTF">2016-08-03T01:40:51Z</dcterms:created>
  <dcterms:modified xsi:type="dcterms:W3CDTF">2023-07-11T23:53:28Z</dcterms:modified>
</cp:coreProperties>
</file>